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1" r:id="rId3"/>
    <p:sldId id="257" r:id="rId4"/>
    <p:sldId id="260" r:id="rId5"/>
    <p:sldId id="263" r:id="rId6"/>
    <p:sldId id="264" r:id="rId7"/>
    <p:sldId id="265" r:id="rId8"/>
    <p:sldId id="268" r:id="rId9"/>
    <p:sldId id="266" r:id="rId10"/>
    <p:sldId id="269" r:id="rId11"/>
    <p:sldId id="267" r:id="rId12"/>
    <p:sldId id="262" r:id="rId13"/>
    <p:sldId id="258" r:id="rId14"/>
    <p:sldId id="259" r:id="rId15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0" autoAdjust="0"/>
  </p:normalViewPr>
  <p:slideViewPr>
    <p:cSldViewPr>
      <p:cViewPr varScale="1">
        <p:scale>
          <a:sx n="63" d="100"/>
          <a:sy n="63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C4EFCEE5-032C-423C-820B-4C4AC257AEFD}" type="datetimeFigureOut">
              <a:rPr kumimoji="1" lang="ja-JP" altLang="en-US" smtClean="0"/>
              <a:t>2017/7/8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0FED3DF1-2E65-4F28-A6AE-C143CC7F0B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55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D3DF1-2E65-4F28-A6AE-C143CC7F0B0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443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D3DF1-2E65-4F28-A6AE-C143CC7F0B0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449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D3DF1-2E65-4F28-A6AE-C143CC7F0B0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471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D3DF1-2E65-4F28-A6AE-C143CC7F0B0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538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D3DF1-2E65-4F28-A6AE-C143CC7F0B0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65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D3DF1-2E65-4F28-A6AE-C143CC7F0B0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5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D3DF1-2E65-4F28-A6AE-C143CC7F0B0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68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D3DF1-2E65-4F28-A6AE-C143CC7F0B0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87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D3DF1-2E65-4F28-A6AE-C143CC7F0B0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794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D3DF1-2E65-4F28-A6AE-C143CC7F0B0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526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ブラジル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GEO:</a:t>
            </a:r>
            <a:r>
              <a:rPr kumimoji="1" lang="ja-JP" altLang="en-US" dirty="0" smtClean="0"/>
              <a:t>　５３．熱帯林の破壊と野生生物種の減少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３５．熱帯林の大規模な伐採</a:t>
            </a:r>
            <a:endParaRPr kumimoji="1" lang="en-US" altLang="ja-JP" dirty="0" smtClean="0"/>
          </a:p>
          <a:p>
            <a:r>
              <a:rPr kumimoji="1" lang="ja-JP" altLang="en-US" dirty="0" smtClean="0"/>
              <a:t>８２．世界の森林分布と木材伐採高　と　主要国における森林の割合</a:t>
            </a:r>
            <a:endParaRPr kumimoji="1" lang="en-US" altLang="ja-JP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D3DF1-2E65-4F28-A6AE-C143CC7F0B0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80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ブラジル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GEO:</a:t>
            </a:r>
            <a:r>
              <a:rPr kumimoji="1" lang="ja-JP" altLang="en-US" dirty="0" smtClean="0"/>
              <a:t>　５３．熱帯林の破壊と野生生物種の減少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３５．熱帯林の大規模な伐採</a:t>
            </a:r>
            <a:endParaRPr kumimoji="1" lang="en-US" altLang="ja-JP" dirty="0" smtClean="0"/>
          </a:p>
          <a:p>
            <a:r>
              <a:rPr kumimoji="1" lang="ja-JP" altLang="en-US" dirty="0" smtClean="0"/>
              <a:t>８２．世界の森林分布と木材伐採高　と　主要国における森林の割合</a:t>
            </a:r>
            <a:endParaRPr kumimoji="1" lang="en-US" altLang="ja-JP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D3DF1-2E65-4F28-A6AE-C143CC7F0B0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440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ブラジル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GEO:</a:t>
            </a:r>
            <a:r>
              <a:rPr kumimoji="1" lang="ja-JP" altLang="en-US" dirty="0" smtClean="0"/>
              <a:t>　５３．熱帯林の破壊と野生生物種の減少</a:t>
            </a:r>
            <a:endParaRPr kumimoji="1" lang="en-US" altLang="ja-JP" dirty="0" smtClean="0"/>
          </a:p>
          <a:p>
            <a:r>
              <a:rPr kumimoji="1" lang="ja-JP" altLang="en-US" dirty="0" smtClean="0"/>
              <a:t>３５．熱帯林の大規模な伐採</a:t>
            </a:r>
            <a:endParaRPr kumimoji="1" lang="en-US" altLang="ja-JP" dirty="0" smtClean="0"/>
          </a:p>
          <a:p>
            <a:r>
              <a:rPr kumimoji="1" lang="ja-JP" altLang="en-US" dirty="0" smtClean="0"/>
              <a:t>８２．世界の森林分布と木材伐採高　と　主要国における森林の割合</a:t>
            </a:r>
            <a:endParaRPr kumimoji="1" lang="en-US" altLang="ja-JP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D3DF1-2E65-4F28-A6AE-C143CC7F0B0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240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D3DF1-2E65-4F28-A6AE-C143CC7F0B0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35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0907-2045-4731-8C75-824E831C2A3E}" type="datetimeFigureOut">
              <a:rPr kumimoji="1" lang="ja-JP" altLang="en-US" smtClean="0"/>
              <a:t>2017/7/8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ED88-5BEE-433E-957E-48AEE40B7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93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0907-2045-4731-8C75-824E831C2A3E}" type="datetimeFigureOut">
              <a:rPr kumimoji="1" lang="ja-JP" altLang="en-US" smtClean="0"/>
              <a:t>2017/7/8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ED88-5BEE-433E-957E-48AEE40B7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13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0907-2045-4731-8C75-824E831C2A3E}" type="datetimeFigureOut">
              <a:rPr kumimoji="1" lang="ja-JP" altLang="en-US" smtClean="0"/>
              <a:t>2017/7/8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ED88-5BEE-433E-957E-48AEE40B7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59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0907-2045-4731-8C75-824E831C2A3E}" type="datetimeFigureOut">
              <a:rPr kumimoji="1" lang="ja-JP" altLang="en-US" smtClean="0"/>
              <a:t>2017/7/8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ED88-5BEE-433E-957E-48AEE40B7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73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0907-2045-4731-8C75-824E831C2A3E}" type="datetimeFigureOut">
              <a:rPr kumimoji="1" lang="ja-JP" altLang="en-US" smtClean="0"/>
              <a:t>2017/7/8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ED88-5BEE-433E-957E-48AEE40B7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87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0907-2045-4731-8C75-824E831C2A3E}" type="datetimeFigureOut">
              <a:rPr kumimoji="1" lang="ja-JP" altLang="en-US" smtClean="0"/>
              <a:t>2017/7/8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ED88-5BEE-433E-957E-48AEE40B7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52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0907-2045-4731-8C75-824E831C2A3E}" type="datetimeFigureOut">
              <a:rPr kumimoji="1" lang="ja-JP" altLang="en-US" smtClean="0"/>
              <a:t>2017/7/8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ED88-5BEE-433E-957E-48AEE40B7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86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0907-2045-4731-8C75-824E831C2A3E}" type="datetimeFigureOut">
              <a:rPr kumimoji="1" lang="ja-JP" altLang="en-US" smtClean="0"/>
              <a:t>2017/7/8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ED88-5BEE-433E-957E-48AEE40B7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9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0907-2045-4731-8C75-824E831C2A3E}" type="datetimeFigureOut">
              <a:rPr kumimoji="1" lang="ja-JP" altLang="en-US" smtClean="0"/>
              <a:t>2017/7/8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ED88-5BEE-433E-957E-48AEE40B7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44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0907-2045-4731-8C75-824E831C2A3E}" type="datetimeFigureOut">
              <a:rPr kumimoji="1" lang="ja-JP" altLang="en-US" smtClean="0"/>
              <a:t>2017/7/8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ED88-5BEE-433E-957E-48AEE40B7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16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60907-2045-4731-8C75-824E831C2A3E}" type="datetimeFigureOut">
              <a:rPr kumimoji="1" lang="ja-JP" altLang="en-US" smtClean="0"/>
              <a:t>2017/7/8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0ED88-5BEE-433E-957E-48AEE40B7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62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0907-2045-4731-8C75-824E831C2A3E}" type="datetimeFigureOut">
              <a:rPr kumimoji="1" lang="ja-JP" altLang="en-US" smtClean="0"/>
              <a:t>2017/7/8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ED88-5BEE-433E-957E-48AEE40B7B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409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39552" y="476672"/>
            <a:ext cx="7272808" cy="30243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39552" y="3501008"/>
            <a:ext cx="7272808" cy="30243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6694" y="476672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自然圏</a:t>
            </a:r>
            <a:r>
              <a:rPr lang="de-DE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(Natursphäre)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6694" y="3501008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人類圏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en-US" altLang="ja-JP" sz="1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Anthropophäre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331640" y="992857"/>
            <a:ext cx="2448272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499992" y="992857"/>
            <a:ext cx="2448272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336980" y="2276872"/>
            <a:ext cx="2448272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499992" y="2276872"/>
            <a:ext cx="2448272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935596" y="3943708"/>
            <a:ext cx="1872208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209188" y="3943708"/>
            <a:ext cx="1872208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940936" y="5227723"/>
            <a:ext cx="1872208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209188" y="5227723"/>
            <a:ext cx="1872208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580112" y="3945185"/>
            <a:ext cx="1872208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580112" y="5268589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ヒント：中核的課題と動向は研究者が特定したものです</a:t>
            </a:r>
            <a:r>
              <a:rPr kumimoji="1"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r>
              <a:rPr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動向は肯定的にも否定的にも作用します。ある動向は、別の動向に対して「強化」もしくは「減少」として働きます。</a:t>
            </a:r>
            <a:endParaRPr lang="en-US" altLang="ja-JP" sz="1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 </a:t>
            </a:r>
            <a:r>
              <a:rPr kumimoji="1"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太字は中核的課題</a:t>
            </a:r>
            <a:endParaRPr kumimoji="1" lang="ja-JP" altLang="en-US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79631" y="0"/>
            <a:ext cx="3877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図３　地球環境変動の中核的課題と動向</a:t>
            </a:r>
            <a:endParaRPr kumimoji="1"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393000" y="1260393"/>
            <a:ext cx="1558297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増大する種の人為的伝播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336980" y="992857"/>
            <a:ext cx="874104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生物圏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499992" y="992857"/>
            <a:ext cx="874104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大気圏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1331640" y="2276872"/>
            <a:ext cx="874104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水文圏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4476433" y="2276872"/>
            <a:ext cx="874104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土壌圏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577195" y="3926022"/>
            <a:ext cx="874104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科学・技術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209188" y="3926022"/>
            <a:ext cx="782420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経済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940936" y="3926022"/>
            <a:ext cx="719024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人口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940936" y="5227723"/>
            <a:ext cx="1110784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心理</a:t>
            </a:r>
            <a:r>
              <a:rPr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社会的領域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188429" y="5227723"/>
            <a:ext cx="874104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社会組織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2194690" y="1546644"/>
            <a:ext cx="1513214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生物的資源の過剰利用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1439652" y="1844824"/>
            <a:ext cx="1666832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生物多様性の喪失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626007" y="1260393"/>
            <a:ext cx="1142120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温室効果の強ま</a:t>
            </a:r>
            <a:r>
              <a:rPr lang="ja-JP" altLang="en-US" sz="9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り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5643720" y="1546644"/>
            <a:ext cx="1232536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局地的な大気汚染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4672658" y="1844824"/>
            <a:ext cx="2203598" cy="23179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グローバル／リージョナルな気候変動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4626006" y="2560620"/>
            <a:ext cx="748090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土壌侵食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4770021" y="2846871"/>
            <a:ext cx="1372149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土壌</a:t>
            </a:r>
            <a:r>
              <a:rPr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圧縮／表土被覆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4672658" y="3145051"/>
            <a:ext cx="1908212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土壌流出／砂漠化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1404595" y="2560620"/>
            <a:ext cx="975036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海面上昇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2555776" y="2636912"/>
            <a:ext cx="1152128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淡水の汚染や不足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1451248" y="2924944"/>
            <a:ext cx="971062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灌漑の拡大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009531" y="4195986"/>
            <a:ext cx="1156521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人口増大と分布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992700" y="4482237"/>
            <a:ext cx="899414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食糧危機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009532" y="4780417"/>
            <a:ext cx="899414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健康危機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998718" y="5511471"/>
            <a:ext cx="1197018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環境意識の向上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1932225" y="5766792"/>
            <a:ext cx="1429611" cy="2981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グローバルな課題や</a:t>
            </a:r>
            <a:r>
              <a:rPr lang="ja-JP" altLang="en-US" sz="9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関係性</a:t>
            </a:r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への感受性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991807" y="6095902"/>
            <a:ext cx="1429611" cy="33744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持続不可能な生活スタイルの増大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3276803" y="5511471"/>
            <a:ext cx="1660241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国際的な協定や機関の増加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3563888" y="5797722"/>
            <a:ext cx="1429611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各国の環境保護の推進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3323455" y="6095902"/>
            <a:ext cx="1521197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伝統的な社会構造の衰退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3276803" y="4195985"/>
            <a:ext cx="1140098" cy="31919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エネルギーと天然資源の利用増大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3268683" y="4859316"/>
            <a:ext cx="1349202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グローバルな経済格差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4506407" y="4199093"/>
            <a:ext cx="894855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交通量の増大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5643721" y="4195985"/>
            <a:ext cx="872495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医学の向上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5662669" y="4509120"/>
            <a:ext cx="1069571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知識技術の移転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6605722" y="4221088"/>
            <a:ext cx="1134630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遺伝子工学の発展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2555777" y="2924944"/>
            <a:ext cx="936104" cy="37249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海洋の汚染や過剰利用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5768126" y="2560620"/>
            <a:ext cx="748090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塩類化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1965797" y="4482237"/>
            <a:ext cx="595319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移民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1982629" y="4780417"/>
            <a:ext cx="695045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都市化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3276803" y="4556026"/>
            <a:ext cx="1032520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農業用地の拡大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4397225" y="4494514"/>
            <a:ext cx="1058870" cy="28590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環境低負荷型の経済活動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6372201" y="4797152"/>
            <a:ext cx="1296144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環境保護技術の改良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9882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882031" y="454877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6183396" y="2318560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851099" y="2320709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521633" y="2320709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851099" y="4202521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3521633" y="4202521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152464" y="4227268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1148265" y="479624"/>
            <a:ext cx="1579588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生物圏</a:t>
            </a:r>
            <a:endParaRPr kumimoji="1" lang="ja-JP" alt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6367226" y="4154368"/>
            <a:ext cx="1803223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科学・技術</a:t>
            </a:r>
            <a:endParaRPr kumimoji="1" lang="ja-JP" alt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6531768" y="2289099"/>
            <a:ext cx="1614083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経済</a:t>
            </a:r>
            <a:endParaRPr kumimoji="1" lang="ja-JP" alt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220494" y="2273409"/>
            <a:ext cx="1483301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人口</a:t>
            </a:r>
            <a:endParaRPr kumimoji="1" lang="ja-JP" alt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048535" y="4217809"/>
            <a:ext cx="1904984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心理</a:t>
            </a:r>
            <a:endParaRPr kumimoji="1" lang="ja-JP" alt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748348" y="4154368"/>
            <a:ext cx="1803223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社会</a:t>
            </a:r>
            <a:endParaRPr kumimoji="1" lang="ja-JP" alt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552565" y="479624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6183396" y="479624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3885086" y="481083"/>
            <a:ext cx="1441915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大気圏</a:t>
            </a:r>
            <a:endParaRPr kumimoji="1" lang="ja-JP" alt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851920" y="2333821"/>
            <a:ext cx="1907946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土壌圏・岩石圏</a:t>
            </a:r>
            <a:endParaRPr kumimoji="1" lang="ja-JP" alt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6405100" y="479624"/>
            <a:ext cx="1589004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水文圏</a:t>
            </a:r>
            <a:endParaRPr kumimoji="1" lang="ja-JP" altLang="en-US" sz="2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4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882031" y="454877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3521633" y="2320709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572021" y="397758"/>
            <a:ext cx="1426922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生物圏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552565" y="479624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6183396" y="479624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3295536" y="399217"/>
            <a:ext cx="1302555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大気圏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307412" y="2251955"/>
            <a:ext cx="1723544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土壌圏・岩石圏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829766" y="397758"/>
            <a:ext cx="1435428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水文圏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5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6183396" y="2318560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851099" y="2320709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851099" y="4202521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3521633" y="4202521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152464" y="4227268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5812597" y="4072502"/>
            <a:ext cx="1628942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科学・技術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958858" y="2207233"/>
            <a:ext cx="1458083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経済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634944" y="2191543"/>
            <a:ext cx="1339941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人口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03741" y="4135943"/>
            <a:ext cx="1720868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心理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193719" y="4072502"/>
            <a:ext cx="1628942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社会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75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63492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91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54904" y="-915557"/>
            <a:ext cx="5962675" cy="866562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51620" y="901805"/>
            <a:ext cx="1224136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選択機会の喪失</a:t>
            </a:r>
            <a:endParaRPr kumimoji="1" lang="ja-JP" altLang="en-US" sz="11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4903" y="1767143"/>
            <a:ext cx="1728192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自然生態システムの変化</a:t>
            </a:r>
            <a:endParaRPr kumimoji="1" lang="ja-JP" altLang="en-US" sz="11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983399" y="1329242"/>
            <a:ext cx="1213792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植生の過剰利用</a:t>
            </a:r>
            <a:endParaRPr kumimoji="1" lang="ja-JP" altLang="en-US" sz="11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28766" y="915140"/>
            <a:ext cx="1213792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温室効果の悪化</a:t>
            </a:r>
            <a:endParaRPr kumimoji="1" lang="ja-JP" altLang="en-US" sz="11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14681" y="1515732"/>
            <a:ext cx="1357808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局地的な気候変動</a:t>
            </a:r>
            <a:endParaRPr kumimoji="1" lang="ja-JP" altLang="en-US" sz="11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52458" y="928537"/>
            <a:ext cx="1182183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/>
              <a:t>河川の流路</a:t>
            </a:r>
            <a:r>
              <a:rPr lang="ja-JP" altLang="en-US" sz="1100" b="1" dirty="0"/>
              <a:t>変動</a:t>
            </a:r>
            <a:endParaRPr kumimoji="1" lang="ja-JP" altLang="en-US" sz="11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84561" y="1312617"/>
            <a:ext cx="1213792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/>
              <a:t>淡水の枯渇</a:t>
            </a:r>
            <a:endParaRPr kumimoji="1" lang="ja-JP" altLang="en-US" sz="11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92517" y="1739267"/>
            <a:ext cx="1213792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地下水位の低下</a:t>
            </a:r>
            <a:endParaRPr kumimoji="1" lang="ja-JP" altLang="en-US" sz="11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64288" y="2836686"/>
            <a:ext cx="970353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国際的負債</a:t>
            </a:r>
            <a:endParaRPr kumimoji="1" lang="ja-JP" altLang="en-US" sz="11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724737" y="3612013"/>
            <a:ext cx="1503193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市場のグローバル化</a:t>
            </a:r>
            <a:endParaRPr kumimoji="1" lang="ja-JP" altLang="en-US" sz="11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658971" y="3589253"/>
            <a:ext cx="1213792" cy="430887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経済政策調整の強化？</a:t>
            </a:r>
            <a:endParaRPr kumimoji="1" lang="ja-JP" altLang="en-US" sz="11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27019" y="2359864"/>
            <a:ext cx="1213792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耕地の拡大</a:t>
            </a:r>
            <a:endParaRPr kumimoji="1" lang="ja-JP" altLang="en-US" sz="11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68243" y="2788748"/>
            <a:ext cx="1213792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農業の集約化</a:t>
            </a:r>
            <a:endParaRPr kumimoji="1" lang="ja-JP" altLang="en-US" sz="11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88260" y="3161573"/>
            <a:ext cx="936104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土壌侵食</a:t>
            </a:r>
            <a:endParaRPr kumimoji="1" lang="ja-JP" altLang="en-US" sz="11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56582" y="2685459"/>
            <a:ext cx="1213792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土壌養分の流出</a:t>
            </a:r>
            <a:endParaRPr kumimoji="1" lang="ja-JP" altLang="en-US" sz="11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07764" y="2728840"/>
            <a:ext cx="1213792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人口増大</a:t>
            </a:r>
            <a:endParaRPr kumimoji="1" lang="ja-JP" altLang="en-US" sz="1100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09835" y="3200054"/>
            <a:ext cx="679625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移民</a:t>
            </a:r>
            <a:endParaRPr kumimoji="1" lang="ja-JP" altLang="en-US" sz="11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784441" y="4127466"/>
            <a:ext cx="1584176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社会・生態的な排除</a:t>
            </a:r>
            <a:endParaRPr kumimoji="1" lang="ja-JP" altLang="en-US" sz="11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17841" y="4363415"/>
            <a:ext cx="1213792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知・技術の移転</a:t>
            </a:r>
            <a:endParaRPr kumimoji="1" lang="ja-JP" altLang="en-US" sz="11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93031" y="4442397"/>
            <a:ext cx="1319883" cy="430887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/>
              <a:t>国際的な社会的・生態系の格差拡大</a:t>
            </a:r>
            <a:endParaRPr kumimoji="1" lang="ja-JP" altLang="en-US" sz="1100" b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050073" y="4836898"/>
            <a:ext cx="1213792" cy="430887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国際協定と共通制度の増加</a:t>
            </a:r>
            <a:endParaRPr kumimoji="1" lang="ja-JP" altLang="en-US" sz="11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430076" y="4786282"/>
            <a:ext cx="1213792" cy="261610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 smtClean="0"/>
              <a:t>女性の参画</a:t>
            </a:r>
            <a:endParaRPr kumimoji="1" lang="ja-JP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95197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39552" y="476672"/>
            <a:ext cx="7272808" cy="30243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39552" y="3501008"/>
            <a:ext cx="7272808" cy="30243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6694" y="476672"/>
            <a:ext cx="1646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自然圏</a:t>
            </a:r>
            <a:r>
              <a:rPr lang="de-DE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(Natursphäre)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6694" y="3501008"/>
            <a:ext cx="18004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人類圏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en-US" altLang="ja-JP" sz="1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Anthropophäre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331640" y="992857"/>
            <a:ext cx="2448272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499992" y="992857"/>
            <a:ext cx="2448272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336980" y="2276872"/>
            <a:ext cx="2448272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499992" y="2276872"/>
            <a:ext cx="2448272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935596" y="3943708"/>
            <a:ext cx="1872208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3209188" y="3943708"/>
            <a:ext cx="1872208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940936" y="5227723"/>
            <a:ext cx="1872208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3209188" y="5227723"/>
            <a:ext cx="1872208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580112" y="3945185"/>
            <a:ext cx="1872208" cy="11399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393000" y="1260393"/>
            <a:ext cx="1558297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増大する種の人為的伝播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1336980" y="992857"/>
            <a:ext cx="874104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生物圏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4499992" y="992857"/>
            <a:ext cx="874104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大気圏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1331640" y="2276872"/>
            <a:ext cx="874104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水文圏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4476433" y="2276872"/>
            <a:ext cx="874104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土壌圏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577195" y="3926022"/>
            <a:ext cx="874104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科学・技術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209188" y="3926022"/>
            <a:ext cx="782420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経済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940936" y="3926022"/>
            <a:ext cx="719024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人口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940936" y="5227723"/>
            <a:ext cx="1110784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心理</a:t>
            </a:r>
            <a:r>
              <a:rPr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社会的領域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188429" y="5227723"/>
            <a:ext cx="874104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社会組織</a:t>
            </a:r>
            <a:endParaRPr kumimoji="1" lang="ja-JP" altLang="en-US" sz="10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2194690" y="1546644"/>
            <a:ext cx="1513214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生物的資源の過剰利用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1439652" y="1844824"/>
            <a:ext cx="1666832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生物多様性の喪失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626007" y="1260393"/>
            <a:ext cx="1142120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温室効果の強ま</a:t>
            </a:r>
            <a:r>
              <a:rPr lang="ja-JP" altLang="en-US" sz="9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り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5" name="角丸四角形 34"/>
          <p:cNvSpPr/>
          <p:nvPr/>
        </p:nvSpPr>
        <p:spPr>
          <a:xfrm>
            <a:off x="5643720" y="1546644"/>
            <a:ext cx="1232536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局地的な大気汚染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4672658" y="1844824"/>
            <a:ext cx="2203598" cy="23179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グローバル／リージョナルな気候変動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4626006" y="2560620"/>
            <a:ext cx="748090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土壌侵食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4770021" y="2846871"/>
            <a:ext cx="1372149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土壌</a:t>
            </a:r>
            <a:r>
              <a:rPr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圧縮／表土被覆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2" name="角丸四角形 41"/>
          <p:cNvSpPr/>
          <p:nvPr/>
        </p:nvSpPr>
        <p:spPr>
          <a:xfrm>
            <a:off x="4672658" y="3145051"/>
            <a:ext cx="1908212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土壌流出／砂漠化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1404595" y="2560620"/>
            <a:ext cx="975036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海面上昇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4" name="角丸四角形 43"/>
          <p:cNvSpPr/>
          <p:nvPr/>
        </p:nvSpPr>
        <p:spPr>
          <a:xfrm>
            <a:off x="2555776" y="2636912"/>
            <a:ext cx="1152128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淡水の汚染や不足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1451248" y="2924944"/>
            <a:ext cx="971062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灌漑の拡大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6" name="角丸四角形 45"/>
          <p:cNvSpPr/>
          <p:nvPr/>
        </p:nvSpPr>
        <p:spPr>
          <a:xfrm>
            <a:off x="1009531" y="4195986"/>
            <a:ext cx="1156521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人口増大と分布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7" name="角丸四角形 46"/>
          <p:cNvSpPr/>
          <p:nvPr/>
        </p:nvSpPr>
        <p:spPr>
          <a:xfrm>
            <a:off x="992700" y="4482237"/>
            <a:ext cx="899414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食糧危機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1009532" y="4780417"/>
            <a:ext cx="899414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健康危機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998718" y="5511471"/>
            <a:ext cx="1197018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環境意識の向上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1932225" y="5766792"/>
            <a:ext cx="1429611" cy="29818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グローバルな課題や</a:t>
            </a:r>
            <a:r>
              <a:rPr lang="ja-JP" altLang="en-US" sz="9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関係性</a:t>
            </a:r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への感受性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991807" y="6095902"/>
            <a:ext cx="1429611" cy="33744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持続不可能な生活スタイルの増大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3276803" y="5511471"/>
            <a:ext cx="1660241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国際的な協定や機関の増加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3563888" y="5797722"/>
            <a:ext cx="1429611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各国の環境保護の推進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3323455" y="6095902"/>
            <a:ext cx="1521197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伝統的な社会構造の衰退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3276803" y="4195985"/>
            <a:ext cx="1140098" cy="31919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エネルギーと天然資源の利用増大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3268683" y="4859316"/>
            <a:ext cx="1349202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グローバルな経済格差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4506407" y="4199093"/>
            <a:ext cx="894855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交通量の増大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1" name="角丸四角形 60"/>
          <p:cNvSpPr/>
          <p:nvPr/>
        </p:nvSpPr>
        <p:spPr>
          <a:xfrm>
            <a:off x="5643721" y="4195985"/>
            <a:ext cx="872495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医学の向上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2" name="角丸四角形 61"/>
          <p:cNvSpPr/>
          <p:nvPr/>
        </p:nvSpPr>
        <p:spPr>
          <a:xfrm>
            <a:off x="5662669" y="4509120"/>
            <a:ext cx="1069571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知識技術の移転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6605722" y="4221088"/>
            <a:ext cx="1134630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遺伝子工学の発展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2555777" y="2924944"/>
            <a:ext cx="936104" cy="37249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海洋の汚染や過剰利用</a:t>
            </a:r>
            <a:endParaRPr kumimoji="1" lang="ja-JP" altLang="en-US" sz="900" b="1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6" name="角丸四角形 65"/>
          <p:cNvSpPr/>
          <p:nvPr/>
        </p:nvSpPr>
        <p:spPr>
          <a:xfrm>
            <a:off x="5768126" y="2560620"/>
            <a:ext cx="748090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塩類化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7" name="角丸四角形 66"/>
          <p:cNvSpPr/>
          <p:nvPr/>
        </p:nvSpPr>
        <p:spPr>
          <a:xfrm>
            <a:off x="1965797" y="4482237"/>
            <a:ext cx="595319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移民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8" name="角丸四角形 67"/>
          <p:cNvSpPr/>
          <p:nvPr/>
        </p:nvSpPr>
        <p:spPr>
          <a:xfrm>
            <a:off x="1982629" y="4780417"/>
            <a:ext cx="695045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都市化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3276803" y="4556026"/>
            <a:ext cx="1032520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農業用地の拡大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4397225" y="4494514"/>
            <a:ext cx="1058870" cy="28590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環境低負荷型の経済活動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1" name="角丸四角形 70"/>
          <p:cNvSpPr/>
          <p:nvPr/>
        </p:nvSpPr>
        <p:spPr>
          <a:xfrm>
            <a:off x="6372201" y="4797152"/>
            <a:ext cx="1296144" cy="22439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環境保護技術の改良</a:t>
            </a:r>
            <a:endParaRPr kumimoji="1" lang="ja-JP" altLang="en-US" sz="9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29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39552" y="476672"/>
            <a:ext cx="4248472" cy="20882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39552" y="2564904"/>
            <a:ext cx="4248472" cy="26642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6694" y="476672"/>
            <a:ext cx="151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自然圏</a:t>
            </a:r>
            <a:r>
              <a:rPr lang="de-DE" altLang="ja-JP" sz="1200" dirty="0" smtClean="0"/>
              <a:t>(Natursphäre)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6694" y="2636912"/>
            <a:ext cx="1695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人類圏</a:t>
            </a:r>
            <a:r>
              <a:rPr kumimoji="1" lang="en-US" altLang="ja-JP" sz="1200" dirty="0" smtClean="0"/>
              <a:t>(</a:t>
            </a:r>
            <a:r>
              <a:rPr kumimoji="1" lang="en-US" altLang="ja-JP" sz="1200" dirty="0" err="1" smtClean="0"/>
              <a:t>Anthropophäre</a:t>
            </a:r>
            <a:r>
              <a:rPr kumimoji="1" lang="en-US" altLang="ja-JP" sz="1200" dirty="0" smtClean="0"/>
              <a:t>)</a:t>
            </a:r>
            <a:endParaRPr kumimoji="1" lang="ja-JP" altLang="en-US" sz="1200" dirty="0"/>
          </a:p>
        </p:txBody>
      </p:sp>
      <p:sp>
        <p:nvSpPr>
          <p:cNvPr id="8" name="角丸四角形 7"/>
          <p:cNvSpPr/>
          <p:nvPr/>
        </p:nvSpPr>
        <p:spPr>
          <a:xfrm>
            <a:off x="1475656" y="920849"/>
            <a:ext cx="960421" cy="6035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2747483" y="920849"/>
            <a:ext cx="960421" cy="6035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480996" y="1745351"/>
            <a:ext cx="960421" cy="6035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2747483" y="1745351"/>
            <a:ext cx="960421" cy="6035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683568" y="2996952"/>
            <a:ext cx="1152128" cy="7015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2075014" y="2996952"/>
            <a:ext cx="1152128" cy="7015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688908" y="4280967"/>
            <a:ext cx="1152128" cy="7015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2075014" y="4280967"/>
            <a:ext cx="1152128" cy="7015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3516492" y="2998429"/>
            <a:ext cx="1152128" cy="7015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1540455" y="1067897"/>
            <a:ext cx="895621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生物圏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2806942" y="1067897"/>
            <a:ext cx="817561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大気圏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535116" y="1892399"/>
            <a:ext cx="900960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水文圏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2783383" y="1892399"/>
            <a:ext cx="924521" cy="2940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土壌圏・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岩石圏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3585583" y="3130315"/>
            <a:ext cx="1022421" cy="3699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科学・技術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2147023" y="3130315"/>
            <a:ext cx="915180" cy="3699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経済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760916" y="3130315"/>
            <a:ext cx="841027" cy="3699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人口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760917" y="4432016"/>
            <a:ext cx="1080119" cy="3699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心理</a:t>
            </a:r>
            <a:r>
              <a:rPr lang="ja-JP" altLang="en-US" sz="1200" dirty="0" smtClean="0">
                <a:solidFill>
                  <a:schemeClr val="tx1"/>
                </a:solidFill>
              </a:rPr>
              <a:t>社会的</a:t>
            </a:r>
            <a:r>
              <a:rPr lang="en-US" altLang="ja-JP" sz="1200" dirty="0" smtClean="0">
                <a:solidFill>
                  <a:schemeClr val="tx1"/>
                </a:solidFill>
              </a:rPr>
              <a:t/>
            </a:r>
            <a:br>
              <a:rPr lang="en-US" altLang="ja-JP" sz="1200" dirty="0" smtClean="0">
                <a:solidFill>
                  <a:schemeClr val="tx1"/>
                </a:solidFill>
              </a:rPr>
            </a:br>
            <a:r>
              <a:rPr lang="ja-JP" altLang="en-US" sz="1200" dirty="0" smtClean="0">
                <a:solidFill>
                  <a:schemeClr val="tx1"/>
                </a:solidFill>
              </a:rPr>
              <a:t>領域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2126263" y="4432016"/>
            <a:ext cx="1022421" cy="3699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社会組織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63" name="角丸四角形 62"/>
          <p:cNvSpPr/>
          <p:nvPr/>
        </p:nvSpPr>
        <p:spPr>
          <a:xfrm>
            <a:off x="3516492" y="4280967"/>
            <a:ext cx="1152128" cy="7015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4" name="角丸四角形 63"/>
          <p:cNvSpPr/>
          <p:nvPr/>
        </p:nvSpPr>
        <p:spPr>
          <a:xfrm>
            <a:off x="3585583" y="4412853"/>
            <a:ext cx="1022421" cy="3699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交通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8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39552" y="476672"/>
            <a:ext cx="6768752" cy="27972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39552" y="3273950"/>
            <a:ext cx="6768752" cy="353576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6694" y="476672"/>
            <a:ext cx="2414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/>
              <a:t>自然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9552" y="3358307"/>
            <a:ext cx="2700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人類</a:t>
            </a:r>
            <a:endParaRPr kumimoji="1" lang="ja-JP" altLang="en-US" sz="1200" dirty="0"/>
          </a:p>
        </p:txBody>
      </p:sp>
      <p:sp>
        <p:nvSpPr>
          <p:cNvPr id="8" name="角丸四角形 7"/>
          <p:cNvSpPr/>
          <p:nvPr/>
        </p:nvSpPr>
        <p:spPr>
          <a:xfrm>
            <a:off x="889976" y="745154"/>
            <a:ext cx="1773730" cy="117149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889976" y="2010386"/>
            <a:ext cx="1773730" cy="117149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689578" y="3645469"/>
            <a:ext cx="1835594" cy="111770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2889719" y="3652246"/>
            <a:ext cx="1835594" cy="111770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621352" y="5488203"/>
            <a:ext cx="1835594" cy="111770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2964769" y="5488203"/>
            <a:ext cx="1835594" cy="111770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5328836" y="3642256"/>
            <a:ext cx="1835594" cy="111770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1014850" y="679188"/>
            <a:ext cx="1426922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生物圏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006344" y="1928167"/>
            <a:ext cx="1435428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水文圏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516479" y="3518261"/>
            <a:ext cx="1628942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科学・技術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112076" y="3534907"/>
            <a:ext cx="1458083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経済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933487" y="3509085"/>
            <a:ext cx="1339941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人口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699586" y="5409737"/>
            <a:ext cx="1720868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 smtClean="0">
                <a:solidFill>
                  <a:schemeClr val="tx1"/>
                </a:solidFill>
              </a:rPr>
              <a:t>心理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068095" y="5394230"/>
            <a:ext cx="1628942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社会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5328836" y="5512375"/>
            <a:ext cx="1835594" cy="1117705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角丸四角形 26"/>
          <p:cNvSpPr/>
          <p:nvPr/>
        </p:nvSpPr>
        <p:spPr>
          <a:xfrm>
            <a:off x="5411512" y="5394302"/>
            <a:ext cx="1628942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交通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4313558" y="791189"/>
            <a:ext cx="1773730" cy="117149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角丸四角形 28"/>
          <p:cNvSpPr/>
          <p:nvPr/>
        </p:nvSpPr>
        <p:spPr>
          <a:xfrm>
            <a:off x="4313558" y="2056421"/>
            <a:ext cx="1773730" cy="117149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4537143" y="719115"/>
            <a:ext cx="1302555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大気圏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4270834" y="1951879"/>
            <a:ext cx="1723544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土壌圏・岩石圏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9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882031" y="687521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6183396" y="685020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851099" y="2345456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6129821" y="2345456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851099" y="3967479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3521633" y="3967479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6152464" y="3967479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572021" y="605655"/>
            <a:ext cx="1426922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生物圏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887868" y="573693"/>
            <a:ext cx="1435428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水文圏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812597" y="3812713"/>
            <a:ext cx="1628942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科学・技術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5897763" y="2225902"/>
            <a:ext cx="1458083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経済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634944" y="2191543"/>
            <a:ext cx="1339941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人口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03741" y="3876154"/>
            <a:ext cx="1720868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i="1" dirty="0" smtClean="0">
                <a:solidFill>
                  <a:schemeClr val="tx1"/>
                </a:solidFill>
              </a:rPr>
              <a:t>心理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193719" y="3812713"/>
            <a:ext cx="1628942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社会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552565" y="687521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角丸四角形 28"/>
          <p:cNvSpPr/>
          <p:nvPr/>
        </p:nvSpPr>
        <p:spPr>
          <a:xfrm>
            <a:off x="3562888" y="2345565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3295536" y="607114"/>
            <a:ext cx="1302555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大気圏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338350" y="2273343"/>
            <a:ext cx="1723544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土壌圏・岩石圏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1793497" y="750768"/>
            <a:ext cx="1189087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生態系の破壊</a:t>
            </a:r>
            <a:endParaRPr kumimoji="1" lang="ja-JP" altLang="en-US" sz="1100" dirty="0"/>
          </a:p>
        </p:txBody>
      </p:sp>
      <p:sp>
        <p:nvSpPr>
          <p:cNvPr id="31" name="角丸四角形 30"/>
          <p:cNvSpPr/>
          <p:nvPr/>
        </p:nvSpPr>
        <p:spPr>
          <a:xfrm>
            <a:off x="3234793" y="2802007"/>
            <a:ext cx="1322919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腐植層の喪失</a:t>
            </a:r>
            <a:endParaRPr kumimoji="1" lang="ja-JP" altLang="en-US" sz="1100" dirty="0"/>
          </a:p>
        </p:txBody>
      </p:sp>
      <p:sp>
        <p:nvSpPr>
          <p:cNvPr id="32" name="角丸四角形 31"/>
          <p:cNvSpPr/>
          <p:nvPr/>
        </p:nvSpPr>
        <p:spPr>
          <a:xfrm>
            <a:off x="6412087" y="4855097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バイオ・遺伝子技術の進歩</a:t>
            </a:r>
            <a:endParaRPr kumimoji="1" lang="ja-JP" altLang="en-US" sz="1100" dirty="0"/>
          </a:p>
        </p:txBody>
      </p:sp>
      <p:sp>
        <p:nvSpPr>
          <p:cNvPr id="33" name="角丸四角形 32"/>
          <p:cNvSpPr/>
          <p:nvPr/>
        </p:nvSpPr>
        <p:spPr>
          <a:xfrm>
            <a:off x="851098" y="1611873"/>
            <a:ext cx="1123787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耐久性の形成</a:t>
            </a:r>
            <a:endParaRPr kumimoji="1" lang="ja-JP" altLang="en-US" sz="1100" dirty="0"/>
          </a:p>
        </p:txBody>
      </p:sp>
      <p:sp>
        <p:nvSpPr>
          <p:cNvPr id="34" name="角丸四角形 33"/>
          <p:cNvSpPr/>
          <p:nvPr/>
        </p:nvSpPr>
        <p:spPr>
          <a:xfrm>
            <a:off x="4821030" y="2389104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侵食や地形の変化</a:t>
            </a:r>
            <a:endParaRPr kumimoji="1" lang="ja-JP" altLang="en-US" sz="1100" dirty="0"/>
          </a:p>
        </p:txBody>
      </p:sp>
      <p:sp>
        <p:nvSpPr>
          <p:cNvPr id="35" name="角丸四角形 34"/>
          <p:cNvSpPr/>
          <p:nvPr/>
        </p:nvSpPr>
        <p:spPr>
          <a:xfrm>
            <a:off x="4701776" y="3462427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肥料の過剰投入</a:t>
            </a:r>
            <a:endParaRPr kumimoji="1" lang="ja-JP" altLang="en-US" sz="1100" dirty="0"/>
          </a:p>
        </p:txBody>
      </p:sp>
      <p:sp>
        <p:nvSpPr>
          <p:cNvPr id="36" name="角丸四角形 35"/>
          <p:cNvSpPr/>
          <p:nvPr/>
        </p:nvSpPr>
        <p:spPr>
          <a:xfrm>
            <a:off x="7709794" y="2225282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食糧生産の向上</a:t>
            </a:r>
            <a:endParaRPr kumimoji="1" lang="ja-JP" altLang="en-US" sz="1100" dirty="0"/>
          </a:p>
        </p:txBody>
      </p:sp>
      <p:sp>
        <p:nvSpPr>
          <p:cNvPr id="37" name="角丸四角形 36"/>
          <p:cNvSpPr/>
          <p:nvPr/>
        </p:nvSpPr>
        <p:spPr>
          <a:xfrm>
            <a:off x="4345794" y="1573305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温室効果の強化</a:t>
            </a:r>
            <a:endParaRPr kumimoji="1" lang="ja-JP" altLang="en-US" sz="1100" dirty="0"/>
          </a:p>
        </p:txBody>
      </p:sp>
      <p:sp>
        <p:nvSpPr>
          <p:cNvPr id="38" name="角丸四角形 37"/>
          <p:cNvSpPr/>
          <p:nvPr/>
        </p:nvSpPr>
        <p:spPr>
          <a:xfrm>
            <a:off x="1978362" y="1196200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生物多様性の喪失</a:t>
            </a:r>
            <a:endParaRPr kumimoji="1" lang="ja-JP" altLang="en-US" sz="1100" dirty="0"/>
          </a:p>
        </p:txBody>
      </p:sp>
      <p:sp>
        <p:nvSpPr>
          <p:cNvPr id="40" name="角丸四角形 39"/>
          <p:cNvSpPr/>
          <p:nvPr/>
        </p:nvSpPr>
        <p:spPr>
          <a:xfrm>
            <a:off x="6420322" y="4298666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知識・技術の移転</a:t>
            </a:r>
            <a:endParaRPr kumimoji="1" lang="ja-JP" altLang="en-US" sz="1100" dirty="0"/>
          </a:p>
        </p:txBody>
      </p:sp>
      <p:sp>
        <p:nvSpPr>
          <p:cNvPr id="41" name="角丸四角形 40"/>
          <p:cNvSpPr/>
          <p:nvPr/>
        </p:nvSpPr>
        <p:spPr>
          <a:xfrm>
            <a:off x="3521633" y="3384358"/>
            <a:ext cx="1092208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土壌圧縮</a:t>
            </a:r>
            <a:endParaRPr kumimoji="1" lang="ja-JP" altLang="en-US" sz="1100" dirty="0"/>
          </a:p>
        </p:txBody>
      </p:sp>
      <p:sp>
        <p:nvSpPr>
          <p:cNvPr id="42" name="角丸四角形 41"/>
          <p:cNvSpPr/>
          <p:nvPr/>
        </p:nvSpPr>
        <p:spPr>
          <a:xfrm>
            <a:off x="7846293" y="3540367"/>
            <a:ext cx="1234695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経済格差の拡大</a:t>
            </a:r>
            <a:endParaRPr kumimoji="1" lang="ja-JP" altLang="en-US" sz="1100" dirty="0"/>
          </a:p>
        </p:txBody>
      </p:sp>
      <p:sp>
        <p:nvSpPr>
          <p:cNvPr id="43" name="角丸四角形 42"/>
          <p:cNvSpPr/>
          <p:nvPr/>
        </p:nvSpPr>
        <p:spPr>
          <a:xfrm>
            <a:off x="7691196" y="1196200"/>
            <a:ext cx="915157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水質変化</a:t>
            </a:r>
            <a:endParaRPr kumimoji="1" lang="ja-JP" altLang="en-US" sz="1100" dirty="0"/>
          </a:p>
        </p:txBody>
      </p:sp>
      <p:sp>
        <p:nvSpPr>
          <p:cNvPr id="44" name="角丸四角形 43"/>
          <p:cNvSpPr/>
          <p:nvPr/>
        </p:nvSpPr>
        <p:spPr>
          <a:xfrm>
            <a:off x="6297065" y="3510633"/>
            <a:ext cx="1434206" cy="373174"/>
          </a:xfrm>
          <a:prstGeom prst="roundRect">
            <a:avLst/>
          </a:prstGeom>
          <a:ln w="38100" cmpd="dbl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農業政策・戦略の重要性増大</a:t>
            </a:r>
            <a:endParaRPr kumimoji="1" lang="ja-JP" altLang="en-US" sz="11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51920" y="188640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緑の革命シンドローム</a:t>
            </a:r>
            <a:endParaRPr kumimoji="1" lang="ja-JP" altLang="en-US" dirty="0"/>
          </a:p>
        </p:txBody>
      </p:sp>
      <p:sp>
        <p:nvSpPr>
          <p:cNvPr id="45" name="角丸四角形 44"/>
          <p:cNvSpPr/>
          <p:nvPr/>
        </p:nvSpPr>
        <p:spPr>
          <a:xfrm>
            <a:off x="4628500" y="2893946"/>
            <a:ext cx="1580758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塩類度化、アルカリ化</a:t>
            </a:r>
            <a:endParaRPr kumimoji="1" lang="ja-JP" altLang="en-US" sz="1100" dirty="0"/>
          </a:p>
        </p:txBody>
      </p:sp>
      <p:sp>
        <p:nvSpPr>
          <p:cNvPr id="46" name="角丸四角形 45"/>
          <p:cNvSpPr/>
          <p:nvPr/>
        </p:nvSpPr>
        <p:spPr>
          <a:xfrm>
            <a:off x="6353490" y="1615289"/>
            <a:ext cx="128321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地下水位の変化</a:t>
            </a:r>
            <a:endParaRPr kumimoji="1" lang="ja-JP" altLang="en-US" sz="1100" dirty="0"/>
          </a:p>
        </p:txBody>
      </p:sp>
      <p:sp>
        <p:nvSpPr>
          <p:cNvPr id="47" name="角丸四角形 46"/>
          <p:cNvSpPr/>
          <p:nvPr/>
        </p:nvSpPr>
        <p:spPr>
          <a:xfrm>
            <a:off x="6329152" y="931364"/>
            <a:ext cx="1261229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水の収支変化</a:t>
            </a:r>
            <a:endParaRPr kumimoji="1" lang="ja-JP" altLang="en-US" sz="1100" dirty="0"/>
          </a:p>
        </p:txBody>
      </p:sp>
      <p:sp>
        <p:nvSpPr>
          <p:cNvPr id="49" name="角丸四角形 48"/>
          <p:cNvSpPr/>
          <p:nvPr/>
        </p:nvSpPr>
        <p:spPr>
          <a:xfrm>
            <a:off x="7790008" y="530516"/>
            <a:ext cx="991544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淡水の枯渇</a:t>
            </a:r>
            <a:endParaRPr kumimoji="1" lang="ja-JP" altLang="en-US" sz="1100" dirty="0"/>
          </a:p>
        </p:txBody>
      </p:sp>
      <p:sp>
        <p:nvSpPr>
          <p:cNvPr id="50" name="角丸四角形 49"/>
          <p:cNvSpPr/>
          <p:nvPr/>
        </p:nvSpPr>
        <p:spPr>
          <a:xfrm>
            <a:off x="6397579" y="2600399"/>
            <a:ext cx="1261877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農業の集約化</a:t>
            </a:r>
            <a:endParaRPr kumimoji="1" lang="ja-JP" altLang="en-US" sz="1100" dirty="0"/>
          </a:p>
        </p:txBody>
      </p:sp>
      <p:sp>
        <p:nvSpPr>
          <p:cNvPr id="51" name="角丸四角形 50"/>
          <p:cNvSpPr/>
          <p:nvPr/>
        </p:nvSpPr>
        <p:spPr>
          <a:xfrm>
            <a:off x="4135084" y="4217512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伝統的社会構造の解体</a:t>
            </a:r>
            <a:endParaRPr kumimoji="1" lang="ja-JP" altLang="en-US" sz="1100" dirty="0"/>
          </a:p>
        </p:txBody>
      </p:sp>
      <p:sp>
        <p:nvSpPr>
          <p:cNvPr id="52" name="角丸四角形 51"/>
          <p:cNvSpPr/>
          <p:nvPr/>
        </p:nvSpPr>
        <p:spPr>
          <a:xfrm>
            <a:off x="6304740" y="3034072"/>
            <a:ext cx="1136799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エネルギー・資源利用の増大</a:t>
            </a:r>
            <a:endParaRPr kumimoji="1" lang="ja-JP" altLang="en-US" sz="1100" dirty="0"/>
          </a:p>
        </p:txBody>
      </p:sp>
      <p:sp>
        <p:nvSpPr>
          <p:cNvPr id="53" name="角丸四角形 52"/>
          <p:cNvSpPr/>
          <p:nvPr/>
        </p:nvSpPr>
        <p:spPr>
          <a:xfrm>
            <a:off x="7854264" y="2685004"/>
            <a:ext cx="1202148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市場</a:t>
            </a:r>
            <a:r>
              <a:rPr lang="ja-JP" altLang="en-US" sz="1100" dirty="0" smtClean="0"/>
              <a:t>の国際化</a:t>
            </a:r>
            <a:endParaRPr kumimoji="1" lang="ja-JP" altLang="en-US" sz="1100" dirty="0"/>
          </a:p>
        </p:txBody>
      </p:sp>
      <p:sp>
        <p:nvSpPr>
          <p:cNvPr id="54" name="角丸四角形 53"/>
          <p:cNvSpPr/>
          <p:nvPr/>
        </p:nvSpPr>
        <p:spPr>
          <a:xfrm>
            <a:off x="3159232" y="4696427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社会・経済的孤立</a:t>
            </a:r>
            <a:endParaRPr kumimoji="1" lang="en-US" altLang="ja-JP" sz="1100" dirty="0" smtClean="0"/>
          </a:p>
          <a:p>
            <a:pPr algn="ctr"/>
            <a:r>
              <a:rPr lang="ja-JP" altLang="en-US" sz="1100" dirty="0" smtClean="0"/>
              <a:t>貧困・飢餓</a:t>
            </a:r>
            <a:endParaRPr kumimoji="1" lang="ja-JP" altLang="en-US" sz="1100" dirty="0"/>
          </a:p>
        </p:txBody>
      </p:sp>
      <p:sp>
        <p:nvSpPr>
          <p:cNvPr id="55" name="角丸四角形 54"/>
          <p:cNvSpPr/>
          <p:nvPr/>
        </p:nvSpPr>
        <p:spPr>
          <a:xfrm>
            <a:off x="3715388" y="5194962"/>
            <a:ext cx="1056804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失業率増大</a:t>
            </a:r>
            <a:endParaRPr kumimoji="1" lang="ja-JP" altLang="en-US" sz="1100" dirty="0"/>
          </a:p>
        </p:txBody>
      </p:sp>
      <p:sp>
        <p:nvSpPr>
          <p:cNvPr id="56" name="角丸四角形 55"/>
          <p:cNvSpPr/>
          <p:nvPr/>
        </p:nvSpPr>
        <p:spPr>
          <a:xfrm>
            <a:off x="1303528" y="2903983"/>
            <a:ext cx="1134773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人口増大</a:t>
            </a:r>
            <a:endParaRPr kumimoji="1" lang="ja-JP" altLang="en-US" sz="1100" dirty="0"/>
          </a:p>
        </p:txBody>
      </p:sp>
      <p:sp>
        <p:nvSpPr>
          <p:cNvPr id="57" name="角丸四角形 56"/>
          <p:cNvSpPr/>
          <p:nvPr/>
        </p:nvSpPr>
        <p:spPr>
          <a:xfrm>
            <a:off x="4907346" y="4732545"/>
            <a:ext cx="1170867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国際的な協定・制度の増加</a:t>
            </a:r>
            <a:endParaRPr kumimoji="1" lang="ja-JP" altLang="en-US" sz="1100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547664" y="6381328"/>
            <a:ext cx="1008112" cy="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4747658" y="6381328"/>
            <a:ext cx="1008112" cy="0"/>
          </a:xfrm>
          <a:prstGeom prst="straightConnector1">
            <a:avLst/>
          </a:prstGeom>
          <a:ln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00191" y="6220698"/>
            <a:ext cx="186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：正のフィードバック</a:t>
            </a:r>
            <a:endParaRPr kumimoji="1" lang="ja-JP" altLang="en-US" sz="16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767611" y="6220698"/>
            <a:ext cx="186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：負のフィードバック</a:t>
            </a:r>
            <a:endParaRPr kumimoji="1" lang="ja-JP" altLang="en-US" sz="1600" dirty="0"/>
          </a:p>
        </p:txBody>
      </p:sp>
      <p:sp>
        <p:nvSpPr>
          <p:cNvPr id="60" name="角丸四角形 59"/>
          <p:cNvSpPr/>
          <p:nvPr/>
        </p:nvSpPr>
        <p:spPr>
          <a:xfrm>
            <a:off x="7577279" y="3086265"/>
            <a:ext cx="1136799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国際的負債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16409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882031" y="662774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6183396" y="2318560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851099" y="2320709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3521633" y="2320709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851099" y="3942732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3521633" y="3942732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6152464" y="3967479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572021" y="605655"/>
            <a:ext cx="1426922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生物圏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887868" y="2207233"/>
            <a:ext cx="1435428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水文圏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812597" y="3812713"/>
            <a:ext cx="1628942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科学・技術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289575" y="2225902"/>
            <a:ext cx="1458083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経済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634944" y="2191543"/>
            <a:ext cx="1339941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人口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03741" y="3876154"/>
            <a:ext cx="1720868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i="1" dirty="0" smtClean="0">
                <a:solidFill>
                  <a:schemeClr val="tx1"/>
                </a:solidFill>
              </a:rPr>
              <a:t>心理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193719" y="3812713"/>
            <a:ext cx="1628942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社会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552565" y="687521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角丸四角形 28"/>
          <p:cNvSpPr/>
          <p:nvPr/>
        </p:nvSpPr>
        <p:spPr>
          <a:xfrm>
            <a:off x="6183396" y="687521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3295536" y="607114"/>
            <a:ext cx="1302555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大気圏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958858" y="615299"/>
            <a:ext cx="1723544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土壌圏・岩石圏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1793497" y="1000827"/>
            <a:ext cx="1189087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自然な生態系の変化</a:t>
            </a:r>
            <a:endParaRPr kumimoji="1" lang="ja-JP" altLang="en-US" sz="1100" dirty="0"/>
          </a:p>
        </p:txBody>
      </p:sp>
      <p:sp>
        <p:nvSpPr>
          <p:cNvPr id="32" name="角丸四角形 31"/>
          <p:cNvSpPr/>
          <p:nvPr/>
        </p:nvSpPr>
        <p:spPr>
          <a:xfrm>
            <a:off x="6412087" y="4855097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新素材・代替素材の開発</a:t>
            </a:r>
            <a:endParaRPr kumimoji="1" lang="ja-JP" altLang="en-US" sz="1100" dirty="0"/>
          </a:p>
        </p:txBody>
      </p:sp>
      <p:sp>
        <p:nvSpPr>
          <p:cNvPr id="33" name="角丸四角形 32"/>
          <p:cNvSpPr/>
          <p:nvPr/>
        </p:nvSpPr>
        <p:spPr>
          <a:xfrm>
            <a:off x="374559" y="1456191"/>
            <a:ext cx="1123787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生態系</a:t>
            </a:r>
            <a:r>
              <a:rPr kumimoji="1" lang="ja-JP" altLang="en-US" sz="1100" dirty="0" smtClean="0"/>
              <a:t>の喪失</a:t>
            </a:r>
            <a:endParaRPr kumimoji="1" lang="ja-JP" altLang="en-US" sz="1100" dirty="0"/>
          </a:p>
        </p:txBody>
      </p:sp>
      <p:sp>
        <p:nvSpPr>
          <p:cNvPr id="34" name="角丸四角形 33"/>
          <p:cNvSpPr/>
          <p:nvPr/>
        </p:nvSpPr>
        <p:spPr>
          <a:xfrm>
            <a:off x="6601826" y="1030237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侵食や地形の変化</a:t>
            </a:r>
            <a:endParaRPr kumimoji="1" lang="ja-JP" altLang="en-US" sz="1100" dirty="0"/>
          </a:p>
        </p:txBody>
      </p:sp>
      <p:sp>
        <p:nvSpPr>
          <p:cNvPr id="36" name="角丸四角形 35"/>
          <p:cNvSpPr/>
          <p:nvPr/>
        </p:nvSpPr>
        <p:spPr>
          <a:xfrm>
            <a:off x="3497667" y="2697396"/>
            <a:ext cx="1074222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需要の変化</a:t>
            </a:r>
            <a:endParaRPr kumimoji="1" lang="ja-JP" altLang="en-US" sz="1100" dirty="0"/>
          </a:p>
        </p:txBody>
      </p:sp>
      <p:sp>
        <p:nvSpPr>
          <p:cNvPr id="37" name="角丸四角形 36"/>
          <p:cNvSpPr/>
          <p:nvPr/>
        </p:nvSpPr>
        <p:spPr>
          <a:xfrm>
            <a:off x="3921138" y="1107967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温室効果の強化</a:t>
            </a:r>
            <a:endParaRPr kumimoji="1" lang="ja-JP" altLang="en-US" sz="1100" dirty="0"/>
          </a:p>
        </p:txBody>
      </p:sp>
      <p:sp>
        <p:nvSpPr>
          <p:cNvPr id="38" name="角丸四角形 37"/>
          <p:cNvSpPr/>
          <p:nvPr/>
        </p:nvSpPr>
        <p:spPr>
          <a:xfrm>
            <a:off x="1547664" y="1817897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種の喪失</a:t>
            </a:r>
            <a:endParaRPr kumimoji="1" lang="ja-JP" altLang="en-US" sz="1100" dirty="0"/>
          </a:p>
        </p:txBody>
      </p:sp>
      <p:sp>
        <p:nvSpPr>
          <p:cNvPr id="40" name="角丸四角形 39"/>
          <p:cNvSpPr/>
          <p:nvPr/>
        </p:nvSpPr>
        <p:spPr>
          <a:xfrm>
            <a:off x="6420322" y="4298666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再生可能資源・エネルギーの開発</a:t>
            </a:r>
            <a:endParaRPr kumimoji="1" lang="ja-JP" altLang="en-US" sz="1100" dirty="0"/>
          </a:p>
        </p:txBody>
      </p:sp>
      <p:sp>
        <p:nvSpPr>
          <p:cNvPr id="41" name="角丸四角形 40"/>
          <p:cNvSpPr/>
          <p:nvPr/>
        </p:nvSpPr>
        <p:spPr>
          <a:xfrm>
            <a:off x="4361598" y="1602768"/>
            <a:ext cx="128406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気候変動（グローバル・局地的）</a:t>
            </a:r>
            <a:endParaRPr kumimoji="1" lang="ja-JP" altLang="en-US" sz="1100" dirty="0"/>
          </a:p>
        </p:txBody>
      </p:sp>
      <p:sp>
        <p:nvSpPr>
          <p:cNvPr id="42" name="角丸四角形 41"/>
          <p:cNvSpPr/>
          <p:nvPr/>
        </p:nvSpPr>
        <p:spPr>
          <a:xfrm>
            <a:off x="4442050" y="4163425"/>
            <a:ext cx="1234695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政策の失敗</a:t>
            </a:r>
            <a:endParaRPr kumimoji="1" lang="ja-JP" altLang="en-US" sz="1100" dirty="0"/>
          </a:p>
        </p:txBody>
      </p:sp>
      <p:sp>
        <p:nvSpPr>
          <p:cNvPr id="43" name="角丸四角形 42"/>
          <p:cNvSpPr/>
          <p:nvPr/>
        </p:nvSpPr>
        <p:spPr>
          <a:xfrm>
            <a:off x="7323296" y="2996952"/>
            <a:ext cx="915157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水質変化</a:t>
            </a:r>
            <a:endParaRPr kumimoji="1" lang="ja-JP" altLang="en-US" sz="11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51920" y="188640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伐採</a:t>
            </a:r>
            <a:r>
              <a:rPr kumimoji="1" lang="ja-JP" altLang="en-US" dirty="0" smtClean="0"/>
              <a:t>シンドローム</a:t>
            </a:r>
            <a:endParaRPr kumimoji="1" lang="ja-JP" altLang="en-US" dirty="0"/>
          </a:p>
        </p:txBody>
      </p:sp>
      <p:sp>
        <p:nvSpPr>
          <p:cNvPr id="47" name="角丸四角形 46"/>
          <p:cNvSpPr/>
          <p:nvPr/>
        </p:nvSpPr>
        <p:spPr>
          <a:xfrm>
            <a:off x="6445457" y="2562128"/>
            <a:ext cx="1261229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水の収支変化</a:t>
            </a:r>
            <a:endParaRPr kumimoji="1" lang="ja-JP" altLang="en-US" sz="1100" dirty="0"/>
          </a:p>
        </p:txBody>
      </p:sp>
      <p:sp>
        <p:nvSpPr>
          <p:cNvPr id="50" name="角丸四角形 49"/>
          <p:cNvSpPr/>
          <p:nvPr/>
        </p:nvSpPr>
        <p:spPr>
          <a:xfrm>
            <a:off x="4728122" y="2259396"/>
            <a:ext cx="1261877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農業の集約化</a:t>
            </a:r>
            <a:endParaRPr kumimoji="1" lang="ja-JP" altLang="en-US" sz="1100" dirty="0"/>
          </a:p>
        </p:txBody>
      </p:sp>
      <p:sp>
        <p:nvSpPr>
          <p:cNvPr id="51" name="角丸四角形 50"/>
          <p:cNvSpPr/>
          <p:nvPr/>
        </p:nvSpPr>
        <p:spPr>
          <a:xfrm>
            <a:off x="1626401" y="4142177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環境意識の芽生え・高まり</a:t>
            </a:r>
            <a:endParaRPr kumimoji="1" lang="ja-JP" altLang="en-US" sz="1100" dirty="0"/>
          </a:p>
        </p:txBody>
      </p:sp>
      <p:sp>
        <p:nvSpPr>
          <p:cNvPr id="52" name="角丸四角形 51"/>
          <p:cNvSpPr/>
          <p:nvPr/>
        </p:nvSpPr>
        <p:spPr>
          <a:xfrm>
            <a:off x="4415816" y="3534612"/>
            <a:ext cx="1136799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エネルギー・資源利用の増大</a:t>
            </a:r>
            <a:endParaRPr kumimoji="1" lang="ja-JP" altLang="en-US" sz="1100" dirty="0"/>
          </a:p>
        </p:txBody>
      </p:sp>
      <p:sp>
        <p:nvSpPr>
          <p:cNvPr id="53" name="角丸四角形 52"/>
          <p:cNvSpPr/>
          <p:nvPr/>
        </p:nvSpPr>
        <p:spPr>
          <a:xfrm>
            <a:off x="4682309" y="2648997"/>
            <a:ext cx="1202148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市場</a:t>
            </a:r>
            <a:r>
              <a:rPr lang="ja-JP" altLang="en-US" sz="1100" dirty="0" smtClean="0"/>
              <a:t>の国際化</a:t>
            </a:r>
            <a:endParaRPr kumimoji="1" lang="ja-JP" altLang="en-US" sz="1100" dirty="0"/>
          </a:p>
        </p:txBody>
      </p:sp>
      <p:sp>
        <p:nvSpPr>
          <p:cNvPr id="54" name="角丸四角形 53"/>
          <p:cNvSpPr/>
          <p:nvPr/>
        </p:nvSpPr>
        <p:spPr>
          <a:xfrm>
            <a:off x="1626401" y="4802970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 smtClean="0"/>
              <a:t>NPO</a:t>
            </a:r>
            <a:r>
              <a:rPr kumimoji="1" lang="ja-JP" altLang="en-US" sz="1100" dirty="0" smtClean="0"/>
              <a:t>の重要性の高まり</a:t>
            </a:r>
            <a:endParaRPr kumimoji="1" lang="ja-JP" altLang="en-US" sz="1100" dirty="0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1547664" y="6381328"/>
            <a:ext cx="1008112" cy="0"/>
          </a:xfrm>
          <a:prstGeom prst="straightConnector1">
            <a:avLst/>
          </a:prstGeom>
          <a:ln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>
            <a:off x="4747658" y="6381328"/>
            <a:ext cx="1008112" cy="0"/>
          </a:xfrm>
          <a:prstGeom prst="straightConnector1">
            <a:avLst/>
          </a:prstGeom>
          <a:ln>
            <a:headEnd type="none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500191" y="6220698"/>
            <a:ext cx="186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：正のフィードバック</a:t>
            </a:r>
            <a:endParaRPr kumimoji="1" lang="ja-JP" altLang="en-US" sz="16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767611" y="6220698"/>
            <a:ext cx="1861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：負のフィードバック</a:t>
            </a:r>
            <a:endParaRPr kumimoji="1" lang="ja-JP" altLang="en-US" sz="1600" dirty="0"/>
          </a:p>
        </p:txBody>
      </p:sp>
      <p:sp>
        <p:nvSpPr>
          <p:cNvPr id="60" name="角丸四角形 59"/>
          <p:cNvSpPr/>
          <p:nvPr/>
        </p:nvSpPr>
        <p:spPr>
          <a:xfrm>
            <a:off x="4979716" y="3044762"/>
            <a:ext cx="1136799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国際的負債</a:t>
            </a:r>
            <a:endParaRPr kumimoji="1" lang="ja-JP" altLang="en-US" sz="1100" dirty="0"/>
          </a:p>
        </p:txBody>
      </p:sp>
      <p:sp>
        <p:nvSpPr>
          <p:cNvPr id="61" name="角丸四角形 60"/>
          <p:cNvSpPr/>
          <p:nvPr/>
        </p:nvSpPr>
        <p:spPr>
          <a:xfrm>
            <a:off x="1905648" y="537463"/>
            <a:ext cx="997800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生物資源の過剰利用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671106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882031" y="687521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6183396" y="2555748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851099" y="2582644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3521633" y="2582644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789404" y="4325316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3521633" y="4325316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6152464" y="4325316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572021" y="605655"/>
            <a:ext cx="1426922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生物圏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887868" y="2444421"/>
            <a:ext cx="1435428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水文圏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812597" y="4170550"/>
            <a:ext cx="1628942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科学・技術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289575" y="2463090"/>
            <a:ext cx="1458083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経済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634944" y="2428731"/>
            <a:ext cx="1339941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人口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03741" y="4233991"/>
            <a:ext cx="1720868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i="1" dirty="0" smtClean="0">
                <a:solidFill>
                  <a:schemeClr val="tx1"/>
                </a:solidFill>
              </a:rPr>
              <a:t>心理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193719" y="4170550"/>
            <a:ext cx="1628942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社会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552565" y="687521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角丸四角形 28"/>
          <p:cNvSpPr/>
          <p:nvPr/>
        </p:nvSpPr>
        <p:spPr>
          <a:xfrm>
            <a:off x="6183396" y="687521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3295536" y="607114"/>
            <a:ext cx="1302555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大気圏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958858" y="615299"/>
            <a:ext cx="1723544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土壌圏・岩石圏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2031491" y="1067574"/>
            <a:ext cx="1189087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自然生態系の</a:t>
            </a:r>
            <a:r>
              <a:rPr lang="ja-JP" altLang="en-US" sz="1100" dirty="0"/>
              <a:t>変質</a:t>
            </a:r>
            <a:endParaRPr kumimoji="1" lang="ja-JP" altLang="en-US" sz="1100" dirty="0"/>
          </a:p>
        </p:txBody>
      </p:sp>
      <p:sp>
        <p:nvSpPr>
          <p:cNvPr id="32" name="角丸四角形 31"/>
          <p:cNvSpPr/>
          <p:nvPr/>
        </p:nvSpPr>
        <p:spPr>
          <a:xfrm>
            <a:off x="6563523" y="5427545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再生可能エネルギーの発展</a:t>
            </a:r>
            <a:endParaRPr kumimoji="1" lang="ja-JP" altLang="en-US" sz="1100" dirty="0"/>
          </a:p>
        </p:txBody>
      </p:sp>
      <p:sp>
        <p:nvSpPr>
          <p:cNvPr id="33" name="角丸四角形 32"/>
          <p:cNvSpPr/>
          <p:nvPr/>
        </p:nvSpPr>
        <p:spPr>
          <a:xfrm>
            <a:off x="1567851" y="1752874"/>
            <a:ext cx="1123787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生態系</a:t>
            </a:r>
            <a:r>
              <a:rPr kumimoji="1" lang="ja-JP" altLang="en-US" sz="1100" dirty="0" smtClean="0"/>
              <a:t>の損傷、機能喪失</a:t>
            </a:r>
            <a:endParaRPr kumimoji="1" lang="ja-JP" altLang="en-US" sz="1100" dirty="0"/>
          </a:p>
        </p:txBody>
      </p:sp>
      <p:sp>
        <p:nvSpPr>
          <p:cNvPr id="34" name="角丸四角形 33"/>
          <p:cNvSpPr/>
          <p:nvPr/>
        </p:nvSpPr>
        <p:spPr>
          <a:xfrm>
            <a:off x="7298202" y="929565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侵食、</a:t>
            </a:r>
            <a:endParaRPr kumimoji="1" lang="en-US" altLang="ja-JP" sz="1100" dirty="0" smtClean="0"/>
          </a:p>
          <a:p>
            <a:pPr algn="ctr"/>
            <a:r>
              <a:rPr kumimoji="1" lang="ja-JP" altLang="en-US" sz="1100" dirty="0" smtClean="0"/>
              <a:t>地形の変化</a:t>
            </a:r>
            <a:endParaRPr kumimoji="1" lang="ja-JP" altLang="en-US" sz="1100" dirty="0"/>
          </a:p>
        </p:txBody>
      </p:sp>
      <p:sp>
        <p:nvSpPr>
          <p:cNvPr id="40" name="角丸四角形 39"/>
          <p:cNvSpPr/>
          <p:nvPr/>
        </p:nvSpPr>
        <p:spPr>
          <a:xfrm>
            <a:off x="6412157" y="4903412"/>
            <a:ext cx="1434206" cy="247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知と技術の移転</a:t>
            </a:r>
            <a:endParaRPr kumimoji="1" lang="ja-JP" altLang="en-US" sz="1100" dirty="0"/>
          </a:p>
        </p:txBody>
      </p:sp>
      <p:sp>
        <p:nvSpPr>
          <p:cNvPr id="41" name="角丸四角形 40"/>
          <p:cNvSpPr/>
          <p:nvPr/>
        </p:nvSpPr>
        <p:spPr>
          <a:xfrm>
            <a:off x="3982226" y="1117913"/>
            <a:ext cx="128406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気候変動（グローバル・局地的）</a:t>
            </a:r>
            <a:endParaRPr kumimoji="1" lang="ja-JP" altLang="en-US" sz="1100" dirty="0"/>
          </a:p>
        </p:txBody>
      </p:sp>
      <p:sp>
        <p:nvSpPr>
          <p:cNvPr id="42" name="角丸四角形 41"/>
          <p:cNvSpPr/>
          <p:nvPr/>
        </p:nvSpPr>
        <p:spPr>
          <a:xfrm>
            <a:off x="4186516" y="4871192"/>
            <a:ext cx="1234695" cy="247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国際収支の拡大</a:t>
            </a:r>
            <a:endParaRPr kumimoji="1" lang="ja-JP" altLang="en-US" sz="1100" dirty="0"/>
          </a:p>
        </p:txBody>
      </p:sp>
      <p:sp>
        <p:nvSpPr>
          <p:cNvPr id="43" name="角丸四角形 42"/>
          <p:cNvSpPr/>
          <p:nvPr/>
        </p:nvSpPr>
        <p:spPr>
          <a:xfrm>
            <a:off x="7612321" y="3252909"/>
            <a:ext cx="915157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地下水位の変化</a:t>
            </a:r>
            <a:endParaRPr kumimoji="1" lang="ja-JP" altLang="en-US" sz="11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51920" y="188640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アラル</a:t>
            </a:r>
            <a:r>
              <a:rPr lang="ja-JP" altLang="en-US" dirty="0"/>
              <a:t>海</a:t>
            </a:r>
            <a:r>
              <a:rPr kumimoji="1" lang="ja-JP" altLang="en-US" dirty="0" smtClean="0"/>
              <a:t>シンドローム</a:t>
            </a:r>
            <a:endParaRPr kumimoji="1" lang="ja-JP" altLang="en-US" dirty="0"/>
          </a:p>
        </p:txBody>
      </p:sp>
      <p:sp>
        <p:nvSpPr>
          <p:cNvPr id="47" name="角丸四角形 46"/>
          <p:cNvSpPr/>
          <p:nvPr/>
        </p:nvSpPr>
        <p:spPr>
          <a:xfrm>
            <a:off x="7400715" y="2506514"/>
            <a:ext cx="1261229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運搬物質・溶解物の変化</a:t>
            </a:r>
            <a:endParaRPr kumimoji="1" lang="ja-JP" altLang="en-US" sz="1100" dirty="0"/>
          </a:p>
        </p:txBody>
      </p:sp>
      <p:sp>
        <p:nvSpPr>
          <p:cNvPr id="51" name="角丸四角形 50"/>
          <p:cNvSpPr/>
          <p:nvPr/>
        </p:nvSpPr>
        <p:spPr>
          <a:xfrm>
            <a:off x="412303" y="5243383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環境意識の芽生え・高まり</a:t>
            </a:r>
            <a:endParaRPr kumimoji="1" lang="ja-JP" altLang="en-US" sz="1100" dirty="0"/>
          </a:p>
        </p:txBody>
      </p:sp>
      <p:sp>
        <p:nvSpPr>
          <p:cNvPr id="54" name="角丸四角形 53"/>
          <p:cNvSpPr/>
          <p:nvPr/>
        </p:nvSpPr>
        <p:spPr>
          <a:xfrm>
            <a:off x="301598" y="4704242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西欧的消費生活スタイルの浸透</a:t>
            </a:r>
            <a:endParaRPr kumimoji="1" lang="ja-JP" altLang="en-US" sz="1100" dirty="0"/>
          </a:p>
        </p:txBody>
      </p:sp>
      <p:sp>
        <p:nvSpPr>
          <p:cNvPr id="44" name="角丸四角形 43"/>
          <p:cNvSpPr/>
          <p:nvPr/>
        </p:nvSpPr>
        <p:spPr>
          <a:xfrm>
            <a:off x="349671" y="1209897"/>
            <a:ext cx="1363734" cy="307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遺伝子、種の喪失</a:t>
            </a:r>
            <a:endParaRPr kumimoji="1" lang="ja-JP" altLang="en-US" sz="1100" dirty="0"/>
          </a:p>
        </p:txBody>
      </p:sp>
      <p:sp>
        <p:nvSpPr>
          <p:cNvPr id="45" name="角丸四角形 44"/>
          <p:cNvSpPr/>
          <p:nvPr/>
        </p:nvSpPr>
        <p:spPr>
          <a:xfrm>
            <a:off x="6007333" y="1375196"/>
            <a:ext cx="1434206" cy="307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塩類集積</a:t>
            </a:r>
            <a:endParaRPr kumimoji="1" lang="ja-JP" altLang="en-US" sz="1100" dirty="0"/>
          </a:p>
        </p:txBody>
      </p:sp>
      <p:sp>
        <p:nvSpPr>
          <p:cNvPr id="46" name="角丸四角形 45"/>
          <p:cNvSpPr/>
          <p:nvPr/>
        </p:nvSpPr>
        <p:spPr>
          <a:xfrm>
            <a:off x="7250929" y="1806976"/>
            <a:ext cx="1434206" cy="307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腐葉層の喪失</a:t>
            </a:r>
            <a:endParaRPr kumimoji="1" lang="ja-JP" altLang="en-US" sz="1100" dirty="0"/>
          </a:p>
        </p:txBody>
      </p:sp>
      <p:sp>
        <p:nvSpPr>
          <p:cNvPr id="48" name="角丸四角形 47"/>
          <p:cNvSpPr/>
          <p:nvPr/>
        </p:nvSpPr>
        <p:spPr>
          <a:xfrm>
            <a:off x="6486860" y="2951426"/>
            <a:ext cx="954679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局地的な水収支の変化</a:t>
            </a:r>
            <a:endParaRPr kumimoji="1" lang="ja-JP" altLang="en-US" sz="1100" dirty="0"/>
          </a:p>
        </p:txBody>
      </p:sp>
      <p:sp>
        <p:nvSpPr>
          <p:cNvPr id="49" name="角丸四角形 48"/>
          <p:cNvSpPr/>
          <p:nvPr/>
        </p:nvSpPr>
        <p:spPr>
          <a:xfrm>
            <a:off x="7231127" y="4407769"/>
            <a:ext cx="1434206" cy="247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技術リスクの増大</a:t>
            </a:r>
            <a:endParaRPr kumimoji="1" lang="ja-JP" altLang="en-US" sz="1100" dirty="0"/>
          </a:p>
        </p:txBody>
      </p:sp>
      <p:sp>
        <p:nvSpPr>
          <p:cNvPr id="55" name="角丸四角形 54"/>
          <p:cNvSpPr/>
          <p:nvPr/>
        </p:nvSpPr>
        <p:spPr>
          <a:xfrm>
            <a:off x="5378327" y="5122764"/>
            <a:ext cx="972341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伝統的社会の</a:t>
            </a:r>
            <a:r>
              <a:rPr lang="ja-JP" altLang="en-US" sz="1100" dirty="0" smtClean="0"/>
              <a:t>衰退</a:t>
            </a:r>
            <a:endParaRPr kumimoji="1" lang="ja-JP" altLang="en-US" sz="1100" dirty="0"/>
          </a:p>
        </p:txBody>
      </p:sp>
      <p:sp>
        <p:nvSpPr>
          <p:cNvPr id="62" name="角丸四角形 61"/>
          <p:cNvSpPr/>
          <p:nvPr/>
        </p:nvSpPr>
        <p:spPr>
          <a:xfrm>
            <a:off x="5074760" y="5712772"/>
            <a:ext cx="698791" cy="247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貧困</a:t>
            </a:r>
            <a:endParaRPr kumimoji="1" lang="ja-JP" altLang="en-US" sz="1100" dirty="0"/>
          </a:p>
        </p:txBody>
      </p:sp>
      <p:sp>
        <p:nvSpPr>
          <p:cNvPr id="63" name="角丸四角形 62"/>
          <p:cNvSpPr/>
          <p:nvPr/>
        </p:nvSpPr>
        <p:spPr>
          <a:xfrm>
            <a:off x="4131584" y="5240267"/>
            <a:ext cx="1107398" cy="247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政情不安定</a:t>
            </a:r>
            <a:endParaRPr kumimoji="1" lang="ja-JP" altLang="en-US" sz="1100" dirty="0"/>
          </a:p>
        </p:txBody>
      </p:sp>
      <p:sp>
        <p:nvSpPr>
          <p:cNvPr id="64" name="角丸四角形 63"/>
          <p:cNvSpPr/>
          <p:nvPr/>
        </p:nvSpPr>
        <p:spPr>
          <a:xfrm>
            <a:off x="3307337" y="5699890"/>
            <a:ext cx="1234695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国家的</a:t>
            </a:r>
            <a:r>
              <a:rPr lang="ja-JP" altLang="en-US" sz="1100" dirty="0" smtClean="0"/>
              <a:t>な環境保護の取組み</a:t>
            </a:r>
            <a:endParaRPr kumimoji="1" lang="ja-JP" altLang="en-US" sz="1100" i="1" dirty="0"/>
          </a:p>
        </p:txBody>
      </p:sp>
      <p:sp>
        <p:nvSpPr>
          <p:cNvPr id="65" name="角丸四角形 64"/>
          <p:cNvSpPr/>
          <p:nvPr/>
        </p:nvSpPr>
        <p:spPr>
          <a:xfrm>
            <a:off x="2772768" y="5227385"/>
            <a:ext cx="1234695" cy="247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NPO</a:t>
            </a:r>
            <a:r>
              <a:rPr kumimoji="1" lang="ja-JP" altLang="en-US" sz="1100" dirty="0" smtClean="0"/>
              <a:t>の活動</a:t>
            </a:r>
            <a:endParaRPr kumimoji="1" lang="ja-JP" altLang="en-US" sz="1100" dirty="0"/>
          </a:p>
        </p:txBody>
      </p:sp>
      <p:sp>
        <p:nvSpPr>
          <p:cNvPr id="66" name="角丸四角形 65"/>
          <p:cNvSpPr/>
          <p:nvPr/>
        </p:nvSpPr>
        <p:spPr>
          <a:xfrm>
            <a:off x="2896889" y="4715227"/>
            <a:ext cx="1234695" cy="2476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民衆化</a:t>
            </a:r>
            <a:endParaRPr kumimoji="1" lang="ja-JP" altLang="en-US" sz="1100" dirty="0"/>
          </a:p>
        </p:txBody>
      </p:sp>
      <p:sp>
        <p:nvSpPr>
          <p:cNvPr id="67" name="角丸四角形 66"/>
          <p:cNvSpPr/>
          <p:nvPr/>
        </p:nvSpPr>
        <p:spPr>
          <a:xfrm>
            <a:off x="4562101" y="4415365"/>
            <a:ext cx="1234695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信念対立、</a:t>
            </a:r>
            <a:endParaRPr lang="en-US" altLang="ja-JP" sz="1100" dirty="0" smtClean="0"/>
          </a:p>
          <a:p>
            <a:pPr algn="ctr"/>
            <a:r>
              <a:rPr kumimoji="1" lang="ja-JP" altLang="en-US" sz="1100" dirty="0" smtClean="0"/>
              <a:t>国家衝突の増大</a:t>
            </a:r>
            <a:endParaRPr kumimoji="1" lang="ja-JP" altLang="en-US" sz="1100" dirty="0"/>
          </a:p>
        </p:txBody>
      </p:sp>
      <p:sp>
        <p:nvSpPr>
          <p:cNvPr id="70" name="角丸四角形 69"/>
          <p:cNvSpPr/>
          <p:nvPr/>
        </p:nvSpPr>
        <p:spPr>
          <a:xfrm>
            <a:off x="75068" y="4177555"/>
            <a:ext cx="1059334" cy="3579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市民の声</a:t>
            </a:r>
            <a:r>
              <a:rPr kumimoji="1" lang="ja-JP" altLang="en-US" sz="1100" dirty="0" smtClean="0"/>
              <a:t>の</a:t>
            </a:r>
            <a:endParaRPr kumimoji="1" lang="en-US" altLang="ja-JP" sz="1100" dirty="0" smtClean="0"/>
          </a:p>
          <a:p>
            <a:pPr algn="ctr"/>
            <a:r>
              <a:rPr kumimoji="1" lang="ja-JP" altLang="en-US" sz="1100" dirty="0" smtClean="0"/>
              <a:t>高まり</a:t>
            </a:r>
            <a:endParaRPr kumimoji="1" lang="ja-JP" altLang="en-US" sz="1100" dirty="0"/>
          </a:p>
        </p:txBody>
      </p:sp>
      <p:sp>
        <p:nvSpPr>
          <p:cNvPr id="69" name="角丸四角形 68"/>
          <p:cNvSpPr/>
          <p:nvPr/>
        </p:nvSpPr>
        <p:spPr>
          <a:xfrm>
            <a:off x="1773518" y="5820917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地球的課題に</a:t>
            </a:r>
            <a:endParaRPr kumimoji="1" lang="en-US" altLang="ja-JP" sz="1100" dirty="0" smtClean="0"/>
          </a:p>
          <a:p>
            <a:pPr algn="ctr"/>
            <a:r>
              <a:rPr kumimoji="1" lang="ja-JP" altLang="en-US" sz="1100" dirty="0" smtClean="0"/>
              <a:t>対する関心</a:t>
            </a:r>
            <a:endParaRPr kumimoji="1" lang="ja-JP" altLang="en-US" sz="1100" dirty="0"/>
          </a:p>
        </p:txBody>
      </p:sp>
      <p:sp>
        <p:nvSpPr>
          <p:cNvPr id="68" name="角丸四角形 67"/>
          <p:cNvSpPr/>
          <p:nvPr/>
        </p:nvSpPr>
        <p:spPr>
          <a:xfrm>
            <a:off x="303222" y="5665018"/>
            <a:ext cx="1434206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社会参画意識向上</a:t>
            </a:r>
            <a:endParaRPr kumimoji="1" lang="ja-JP" altLang="en-US" sz="1100" dirty="0"/>
          </a:p>
        </p:txBody>
      </p:sp>
      <p:sp>
        <p:nvSpPr>
          <p:cNvPr id="71" name="角丸四角形 70"/>
          <p:cNvSpPr/>
          <p:nvPr/>
        </p:nvSpPr>
        <p:spPr>
          <a:xfrm>
            <a:off x="1929052" y="2468821"/>
            <a:ext cx="1074222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環境破壊による健康被害</a:t>
            </a:r>
            <a:endParaRPr kumimoji="1" lang="ja-JP" altLang="en-US" sz="1100" dirty="0"/>
          </a:p>
        </p:txBody>
      </p:sp>
      <p:sp>
        <p:nvSpPr>
          <p:cNvPr id="72" name="角丸四角形 71"/>
          <p:cNvSpPr/>
          <p:nvPr/>
        </p:nvSpPr>
        <p:spPr>
          <a:xfrm>
            <a:off x="2175971" y="2938142"/>
            <a:ext cx="877049" cy="257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都市化</a:t>
            </a:r>
            <a:endParaRPr kumimoji="1" lang="ja-JP" altLang="en-US" sz="1100" dirty="0"/>
          </a:p>
        </p:txBody>
      </p:sp>
      <p:sp>
        <p:nvSpPr>
          <p:cNvPr id="73" name="角丸四角形 72"/>
          <p:cNvSpPr/>
          <p:nvPr/>
        </p:nvSpPr>
        <p:spPr>
          <a:xfrm>
            <a:off x="1967336" y="3255235"/>
            <a:ext cx="718883" cy="270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移民</a:t>
            </a:r>
            <a:endParaRPr kumimoji="1" lang="ja-JP" altLang="en-US" sz="1100" dirty="0"/>
          </a:p>
        </p:txBody>
      </p:sp>
      <p:sp>
        <p:nvSpPr>
          <p:cNvPr id="74" name="角丸四角形 73"/>
          <p:cNvSpPr/>
          <p:nvPr/>
        </p:nvSpPr>
        <p:spPr>
          <a:xfrm>
            <a:off x="2244517" y="3711756"/>
            <a:ext cx="1053701" cy="3731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食糧需要の</a:t>
            </a:r>
            <a:endParaRPr kumimoji="1" lang="en-US" altLang="ja-JP" sz="1100" dirty="0" smtClean="0"/>
          </a:p>
          <a:p>
            <a:pPr algn="ctr"/>
            <a:r>
              <a:rPr kumimoji="1" lang="ja-JP" altLang="en-US" sz="1100" dirty="0" smtClean="0"/>
              <a:t>増大</a:t>
            </a:r>
            <a:endParaRPr kumimoji="1" lang="ja-JP" altLang="en-US" sz="1100" dirty="0"/>
          </a:p>
        </p:txBody>
      </p:sp>
      <p:sp>
        <p:nvSpPr>
          <p:cNvPr id="75" name="角丸四角形 74"/>
          <p:cNvSpPr/>
          <p:nvPr/>
        </p:nvSpPr>
        <p:spPr>
          <a:xfrm>
            <a:off x="301598" y="3066218"/>
            <a:ext cx="1074222" cy="3205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人口増大</a:t>
            </a:r>
            <a:endParaRPr kumimoji="1" lang="ja-JP" altLang="en-US" sz="1100" dirty="0"/>
          </a:p>
        </p:txBody>
      </p:sp>
      <p:sp>
        <p:nvSpPr>
          <p:cNvPr id="76" name="角丸四角形 75"/>
          <p:cNvSpPr/>
          <p:nvPr/>
        </p:nvSpPr>
        <p:spPr>
          <a:xfrm>
            <a:off x="3145649" y="2453891"/>
            <a:ext cx="877049" cy="257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smtClean="0"/>
              <a:t>国際負債</a:t>
            </a:r>
            <a:endParaRPr kumimoji="1" lang="ja-JP" altLang="en-US" sz="1100" dirty="0"/>
          </a:p>
        </p:txBody>
      </p:sp>
      <p:sp>
        <p:nvSpPr>
          <p:cNvPr id="77" name="角丸四角形 76"/>
          <p:cNvSpPr/>
          <p:nvPr/>
        </p:nvSpPr>
        <p:spPr>
          <a:xfrm>
            <a:off x="4518730" y="2480076"/>
            <a:ext cx="1137967" cy="257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農業集約化</a:t>
            </a:r>
            <a:endParaRPr kumimoji="1" lang="ja-JP" altLang="en-US" sz="1100" dirty="0"/>
          </a:p>
        </p:txBody>
      </p:sp>
      <p:sp>
        <p:nvSpPr>
          <p:cNvPr id="78" name="角丸四角形 77"/>
          <p:cNvSpPr/>
          <p:nvPr/>
        </p:nvSpPr>
        <p:spPr>
          <a:xfrm>
            <a:off x="5056382" y="2950764"/>
            <a:ext cx="1049595" cy="3678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伝統的農法の衰退</a:t>
            </a:r>
            <a:endParaRPr kumimoji="1" lang="ja-JP" altLang="en-US" sz="1100" dirty="0"/>
          </a:p>
        </p:txBody>
      </p:sp>
      <p:sp>
        <p:nvSpPr>
          <p:cNvPr id="79" name="角丸四角形 78"/>
          <p:cNvSpPr/>
          <p:nvPr/>
        </p:nvSpPr>
        <p:spPr>
          <a:xfrm>
            <a:off x="3945800" y="2973372"/>
            <a:ext cx="1011455" cy="345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巨大開発プロジェクト</a:t>
            </a:r>
            <a:endParaRPr kumimoji="1" lang="ja-JP" altLang="en-US" sz="1100" dirty="0"/>
          </a:p>
        </p:txBody>
      </p:sp>
      <p:sp>
        <p:nvSpPr>
          <p:cNvPr id="80" name="角丸四角形 79"/>
          <p:cNvSpPr/>
          <p:nvPr/>
        </p:nvSpPr>
        <p:spPr>
          <a:xfrm>
            <a:off x="3490491" y="3484094"/>
            <a:ext cx="970732" cy="4043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中央集権的な政策</a:t>
            </a:r>
            <a:endParaRPr kumimoji="1" lang="ja-JP" altLang="en-US" sz="1100" dirty="0"/>
          </a:p>
        </p:txBody>
      </p:sp>
      <p:sp>
        <p:nvSpPr>
          <p:cNvPr id="81" name="角丸四角形 80"/>
          <p:cNvSpPr/>
          <p:nvPr/>
        </p:nvSpPr>
        <p:spPr>
          <a:xfrm>
            <a:off x="4691165" y="3445393"/>
            <a:ext cx="877049" cy="257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産業化</a:t>
            </a:r>
            <a:endParaRPr kumimoji="1" lang="ja-JP" altLang="en-US" sz="1100" dirty="0"/>
          </a:p>
        </p:txBody>
      </p:sp>
      <p:sp>
        <p:nvSpPr>
          <p:cNvPr id="82" name="角丸四角形 81"/>
          <p:cNvSpPr/>
          <p:nvPr/>
        </p:nvSpPr>
        <p:spPr>
          <a:xfrm>
            <a:off x="4712996" y="3780174"/>
            <a:ext cx="1183787" cy="4103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エネルギー・資源の消費増大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588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882031" y="687521"/>
            <a:ext cx="2277201" cy="15040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6183396" y="2555748"/>
            <a:ext cx="2277201" cy="15040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851099" y="2582644"/>
            <a:ext cx="2356625" cy="14349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3521633" y="2582644"/>
            <a:ext cx="2356625" cy="14349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789404" y="4325316"/>
            <a:ext cx="2356625" cy="14349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3521633" y="4325316"/>
            <a:ext cx="2356625" cy="14349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6152464" y="4325316"/>
            <a:ext cx="2356625" cy="14349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572021" y="605655"/>
            <a:ext cx="1426922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生物圏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887868" y="2444421"/>
            <a:ext cx="1435428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水文圏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812597" y="4170550"/>
            <a:ext cx="1628942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科学・技術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289575" y="2463090"/>
            <a:ext cx="1458083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経済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634944" y="2428731"/>
            <a:ext cx="1339941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人口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503741" y="4233991"/>
            <a:ext cx="1720868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i="1" dirty="0" smtClean="0">
                <a:solidFill>
                  <a:schemeClr val="tx1"/>
                </a:solidFill>
              </a:rPr>
              <a:t>心理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3193719" y="4170550"/>
            <a:ext cx="1628942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社会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3552565" y="687521"/>
            <a:ext cx="2277201" cy="15040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角丸四角形 28"/>
          <p:cNvSpPr/>
          <p:nvPr/>
        </p:nvSpPr>
        <p:spPr>
          <a:xfrm>
            <a:off x="6183396" y="687521"/>
            <a:ext cx="2277201" cy="15040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3295536" y="607114"/>
            <a:ext cx="1302555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大気圏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958858" y="615299"/>
            <a:ext cx="1723544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/>
                </a:solidFill>
              </a:rPr>
              <a:t>土壌圏・岩石圏</a:t>
            </a:r>
            <a:endParaRPr kumimoji="1" lang="ja-JP" altLang="en-US" sz="1200" i="1" dirty="0">
              <a:solidFill>
                <a:schemeClr val="tx1"/>
              </a:solidFill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2031491" y="1067574"/>
            <a:ext cx="1189087" cy="373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自然生態系の</a:t>
            </a:r>
            <a:r>
              <a:rPr lang="ja-JP" altLang="en-US" sz="1100" dirty="0"/>
              <a:t>変質</a:t>
            </a:r>
            <a:endParaRPr kumimoji="1" lang="ja-JP" altLang="en-US" sz="1100" dirty="0"/>
          </a:p>
        </p:txBody>
      </p:sp>
      <p:sp>
        <p:nvSpPr>
          <p:cNvPr id="32" name="角丸四角形 31"/>
          <p:cNvSpPr/>
          <p:nvPr/>
        </p:nvSpPr>
        <p:spPr>
          <a:xfrm>
            <a:off x="6563523" y="5427545"/>
            <a:ext cx="1434206" cy="373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再生可能エネルギーの発展</a:t>
            </a:r>
            <a:endParaRPr kumimoji="1" lang="ja-JP" altLang="en-US" sz="1100" dirty="0"/>
          </a:p>
        </p:txBody>
      </p:sp>
      <p:sp>
        <p:nvSpPr>
          <p:cNvPr id="33" name="角丸四角形 32"/>
          <p:cNvSpPr/>
          <p:nvPr/>
        </p:nvSpPr>
        <p:spPr>
          <a:xfrm>
            <a:off x="1567851" y="1752874"/>
            <a:ext cx="1123787" cy="373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生態系</a:t>
            </a:r>
            <a:r>
              <a:rPr kumimoji="1" lang="ja-JP" altLang="en-US" sz="1100" dirty="0" smtClean="0"/>
              <a:t>の損傷、機能喪失</a:t>
            </a:r>
            <a:endParaRPr kumimoji="1" lang="ja-JP" altLang="en-US" sz="1100" dirty="0"/>
          </a:p>
        </p:txBody>
      </p:sp>
      <p:sp>
        <p:nvSpPr>
          <p:cNvPr id="34" name="角丸四角形 33"/>
          <p:cNvSpPr/>
          <p:nvPr/>
        </p:nvSpPr>
        <p:spPr>
          <a:xfrm>
            <a:off x="7298202" y="929565"/>
            <a:ext cx="1434206" cy="373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侵食、</a:t>
            </a:r>
            <a:endParaRPr kumimoji="1" lang="en-US" altLang="ja-JP" sz="1100" dirty="0" smtClean="0"/>
          </a:p>
          <a:p>
            <a:pPr algn="ctr"/>
            <a:r>
              <a:rPr kumimoji="1" lang="ja-JP" altLang="en-US" sz="1100" dirty="0" smtClean="0"/>
              <a:t>地形の変化</a:t>
            </a:r>
            <a:endParaRPr kumimoji="1" lang="ja-JP" altLang="en-US" sz="1100" dirty="0"/>
          </a:p>
        </p:txBody>
      </p:sp>
      <p:sp>
        <p:nvSpPr>
          <p:cNvPr id="40" name="角丸四角形 39"/>
          <p:cNvSpPr/>
          <p:nvPr/>
        </p:nvSpPr>
        <p:spPr>
          <a:xfrm>
            <a:off x="6412157" y="4903412"/>
            <a:ext cx="1434206" cy="2476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知と技術の移転</a:t>
            </a:r>
            <a:endParaRPr kumimoji="1" lang="ja-JP" altLang="en-US" sz="1100" dirty="0"/>
          </a:p>
        </p:txBody>
      </p:sp>
      <p:sp>
        <p:nvSpPr>
          <p:cNvPr id="41" name="角丸四角形 40"/>
          <p:cNvSpPr/>
          <p:nvPr/>
        </p:nvSpPr>
        <p:spPr>
          <a:xfrm>
            <a:off x="3982226" y="1117913"/>
            <a:ext cx="1284066" cy="373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気候変動（グローバル・局地的）</a:t>
            </a:r>
            <a:endParaRPr kumimoji="1" lang="ja-JP" altLang="en-US" sz="1100" dirty="0"/>
          </a:p>
        </p:txBody>
      </p:sp>
      <p:sp>
        <p:nvSpPr>
          <p:cNvPr id="42" name="角丸四角形 41"/>
          <p:cNvSpPr/>
          <p:nvPr/>
        </p:nvSpPr>
        <p:spPr>
          <a:xfrm>
            <a:off x="4186516" y="4871192"/>
            <a:ext cx="1234695" cy="2476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国際収支の拡大</a:t>
            </a:r>
            <a:endParaRPr kumimoji="1" lang="ja-JP" altLang="en-US" sz="1100" dirty="0"/>
          </a:p>
        </p:txBody>
      </p:sp>
      <p:sp>
        <p:nvSpPr>
          <p:cNvPr id="43" name="角丸四角形 42"/>
          <p:cNvSpPr/>
          <p:nvPr/>
        </p:nvSpPr>
        <p:spPr>
          <a:xfrm>
            <a:off x="7612321" y="3252909"/>
            <a:ext cx="915157" cy="373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地下水位の変化</a:t>
            </a:r>
            <a:endParaRPr kumimoji="1" lang="ja-JP" altLang="en-US" sz="11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51920" y="188640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アラル</a:t>
            </a:r>
            <a:r>
              <a:rPr lang="ja-JP" altLang="en-US" dirty="0"/>
              <a:t>海</a:t>
            </a:r>
            <a:r>
              <a:rPr kumimoji="1" lang="ja-JP" altLang="en-US" dirty="0" smtClean="0"/>
              <a:t>シンドローム</a:t>
            </a:r>
            <a:endParaRPr kumimoji="1" lang="ja-JP" altLang="en-US" dirty="0"/>
          </a:p>
        </p:txBody>
      </p:sp>
      <p:sp>
        <p:nvSpPr>
          <p:cNvPr id="47" name="角丸四角形 46"/>
          <p:cNvSpPr/>
          <p:nvPr/>
        </p:nvSpPr>
        <p:spPr>
          <a:xfrm>
            <a:off x="7400715" y="2506514"/>
            <a:ext cx="1261229" cy="373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運搬物質・溶解物の変化</a:t>
            </a:r>
            <a:endParaRPr kumimoji="1" lang="ja-JP" altLang="en-US" sz="1100" dirty="0"/>
          </a:p>
        </p:txBody>
      </p:sp>
      <p:sp>
        <p:nvSpPr>
          <p:cNvPr id="51" name="角丸四角形 50"/>
          <p:cNvSpPr/>
          <p:nvPr/>
        </p:nvSpPr>
        <p:spPr>
          <a:xfrm>
            <a:off x="412303" y="5243383"/>
            <a:ext cx="1434206" cy="373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環境意識の芽生え・高まり</a:t>
            </a:r>
            <a:endParaRPr kumimoji="1" lang="ja-JP" altLang="en-US" sz="1100" dirty="0"/>
          </a:p>
        </p:txBody>
      </p:sp>
      <p:sp>
        <p:nvSpPr>
          <p:cNvPr id="54" name="角丸四角形 53"/>
          <p:cNvSpPr/>
          <p:nvPr/>
        </p:nvSpPr>
        <p:spPr>
          <a:xfrm>
            <a:off x="301598" y="4704242"/>
            <a:ext cx="1434206" cy="373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西欧的消費生活スタイルの浸透</a:t>
            </a:r>
            <a:endParaRPr kumimoji="1" lang="ja-JP" altLang="en-US" sz="1100" dirty="0"/>
          </a:p>
        </p:txBody>
      </p:sp>
      <p:sp>
        <p:nvSpPr>
          <p:cNvPr id="44" name="角丸四角形 43"/>
          <p:cNvSpPr/>
          <p:nvPr/>
        </p:nvSpPr>
        <p:spPr>
          <a:xfrm>
            <a:off x="349671" y="1209897"/>
            <a:ext cx="1363734" cy="3076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遺伝子、種の喪失</a:t>
            </a:r>
            <a:endParaRPr kumimoji="1" lang="ja-JP" altLang="en-US" sz="1100" dirty="0"/>
          </a:p>
        </p:txBody>
      </p:sp>
      <p:sp>
        <p:nvSpPr>
          <p:cNvPr id="45" name="角丸四角形 44"/>
          <p:cNvSpPr/>
          <p:nvPr/>
        </p:nvSpPr>
        <p:spPr>
          <a:xfrm>
            <a:off x="6007333" y="1375196"/>
            <a:ext cx="1434206" cy="3076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塩類集積</a:t>
            </a:r>
            <a:endParaRPr kumimoji="1" lang="ja-JP" altLang="en-US" sz="1100" dirty="0"/>
          </a:p>
        </p:txBody>
      </p:sp>
      <p:sp>
        <p:nvSpPr>
          <p:cNvPr id="46" name="角丸四角形 45"/>
          <p:cNvSpPr/>
          <p:nvPr/>
        </p:nvSpPr>
        <p:spPr>
          <a:xfrm>
            <a:off x="7250929" y="1806976"/>
            <a:ext cx="1434206" cy="3076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腐葉層の喪失</a:t>
            </a:r>
            <a:endParaRPr kumimoji="1" lang="ja-JP" altLang="en-US" sz="1100" dirty="0"/>
          </a:p>
        </p:txBody>
      </p:sp>
      <p:sp>
        <p:nvSpPr>
          <p:cNvPr id="48" name="角丸四角形 47"/>
          <p:cNvSpPr/>
          <p:nvPr/>
        </p:nvSpPr>
        <p:spPr>
          <a:xfrm>
            <a:off x="6486860" y="2951426"/>
            <a:ext cx="954679" cy="373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局地的な水収支の変化</a:t>
            </a:r>
            <a:endParaRPr kumimoji="1" lang="ja-JP" altLang="en-US" sz="1100" dirty="0"/>
          </a:p>
        </p:txBody>
      </p:sp>
      <p:sp>
        <p:nvSpPr>
          <p:cNvPr id="49" name="角丸四角形 48"/>
          <p:cNvSpPr/>
          <p:nvPr/>
        </p:nvSpPr>
        <p:spPr>
          <a:xfrm>
            <a:off x="7231127" y="4407769"/>
            <a:ext cx="1434206" cy="2476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技術リスクの増大</a:t>
            </a:r>
            <a:endParaRPr kumimoji="1" lang="ja-JP" altLang="en-US" sz="1100" dirty="0"/>
          </a:p>
        </p:txBody>
      </p:sp>
      <p:sp>
        <p:nvSpPr>
          <p:cNvPr id="55" name="角丸四角形 54"/>
          <p:cNvSpPr/>
          <p:nvPr/>
        </p:nvSpPr>
        <p:spPr>
          <a:xfrm>
            <a:off x="5378327" y="5122764"/>
            <a:ext cx="972341" cy="373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伝統的社会の</a:t>
            </a:r>
            <a:r>
              <a:rPr lang="ja-JP" altLang="en-US" sz="1100" dirty="0" smtClean="0"/>
              <a:t>衰退</a:t>
            </a:r>
            <a:endParaRPr kumimoji="1" lang="ja-JP" altLang="en-US" sz="1100" dirty="0"/>
          </a:p>
        </p:txBody>
      </p:sp>
      <p:sp>
        <p:nvSpPr>
          <p:cNvPr id="62" name="角丸四角形 61"/>
          <p:cNvSpPr/>
          <p:nvPr/>
        </p:nvSpPr>
        <p:spPr>
          <a:xfrm>
            <a:off x="5074760" y="5712772"/>
            <a:ext cx="698791" cy="2476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貧困</a:t>
            </a:r>
            <a:endParaRPr kumimoji="1" lang="ja-JP" altLang="en-US" sz="1100" dirty="0"/>
          </a:p>
        </p:txBody>
      </p:sp>
      <p:sp>
        <p:nvSpPr>
          <p:cNvPr id="63" name="角丸四角形 62"/>
          <p:cNvSpPr/>
          <p:nvPr/>
        </p:nvSpPr>
        <p:spPr>
          <a:xfrm>
            <a:off x="4131584" y="5240267"/>
            <a:ext cx="1107398" cy="2476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政情不安定</a:t>
            </a:r>
            <a:endParaRPr kumimoji="1" lang="ja-JP" altLang="en-US" sz="1100" dirty="0"/>
          </a:p>
        </p:txBody>
      </p:sp>
      <p:sp>
        <p:nvSpPr>
          <p:cNvPr id="64" name="角丸四角形 63"/>
          <p:cNvSpPr/>
          <p:nvPr/>
        </p:nvSpPr>
        <p:spPr>
          <a:xfrm>
            <a:off x="3307337" y="5699890"/>
            <a:ext cx="1234695" cy="373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/>
              <a:t>国家的</a:t>
            </a:r>
            <a:r>
              <a:rPr lang="ja-JP" altLang="en-US" sz="1100" dirty="0" smtClean="0"/>
              <a:t>な環境保護の取組み</a:t>
            </a:r>
            <a:endParaRPr kumimoji="1" lang="ja-JP" altLang="en-US" sz="1100" i="1" dirty="0"/>
          </a:p>
        </p:txBody>
      </p:sp>
      <p:sp>
        <p:nvSpPr>
          <p:cNvPr id="65" name="角丸四角形 64"/>
          <p:cNvSpPr/>
          <p:nvPr/>
        </p:nvSpPr>
        <p:spPr>
          <a:xfrm>
            <a:off x="2772768" y="5227385"/>
            <a:ext cx="1234695" cy="2476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smtClean="0"/>
              <a:t>NPO</a:t>
            </a:r>
            <a:r>
              <a:rPr kumimoji="1" lang="ja-JP" altLang="en-US" sz="1100" dirty="0" smtClean="0"/>
              <a:t>の活動</a:t>
            </a:r>
            <a:endParaRPr kumimoji="1" lang="ja-JP" altLang="en-US" sz="1100" dirty="0"/>
          </a:p>
        </p:txBody>
      </p:sp>
      <p:sp>
        <p:nvSpPr>
          <p:cNvPr id="66" name="角丸四角形 65"/>
          <p:cNvSpPr/>
          <p:nvPr/>
        </p:nvSpPr>
        <p:spPr>
          <a:xfrm>
            <a:off x="2896889" y="4715227"/>
            <a:ext cx="1234695" cy="2476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民衆化</a:t>
            </a:r>
            <a:endParaRPr kumimoji="1" lang="ja-JP" altLang="en-US" sz="1100" dirty="0"/>
          </a:p>
        </p:txBody>
      </p:sp>
      <p:sp>
        <p:nvSpPr>
          <p:cNvPr id="67" name="角丸四角形 66"/>
          <p:cNvSpPr/>
          <p:nvPr/>
        </p:nvSpPr>
        <p:spPr>
          <a:xfrm>
            <a:off x="4562101" y="4415365"/>
            <a:ext cx="1234695" cy="373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信念対立、</a:t>
            </a:r>
            <a:endParaRPr lang="en-US" altLang="ja-JP" sz="1100" dirty="0" smtClean="0"/>
          </a:p>
          <a:p>
            <a:pPr algn="ctr"/>
            <a:r>
              <a:rPr kumimoji="1" lang="ja-JP" altLang="en-US" sz="1100" dirty="0" smtClean="0"/>
              <a:t>国家衝突の増大</a:t>
            </a:r>
            <a:endParaRPr kumimoji="1" lang="ja-JP" altLang="en-US" sz="1100" dirty="0"/>
          </a:p>
        </p:txBody>
      </p:sp>
      <p:sp>
        <p:nvSpPr>
          <p:cNvPr id="70" name="角丸四角形 69"/>
          <p:cNvSpPr/>
          <p:nvPr/>
        </p:nvSpPr>
        <p:spPr>
          <a:xfrm>
            <a:off x="75068" y="4177555"/>
            <a:ext cx="1059334" cy="357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市民の声</a:t>
            </a:r>
            <a:r>
              <a:rPr kumimoji="1" lang="ja-JP" altLang="en-US" sz="1100" dirty="0" smtClean="0"/>
              <a:t>の</a:t>
            </a:r>
            <a:endParaRPr kumimoji="1" lang="en-US" altLang="ja-JP" sz="1100" dirty="0" smtClean="0"/>
          </a:p>
          <a:p>
            <a:pPr algn="ctr"/>
            <a:r>
              <a:rPr kumimoji="1" lang="ja-JP" altLang="en-US" sz="1100" dirty="0" smtClean="0"/>
              <a:t>高まり</a:t>
            </a:r>
            <a:endParaRPr kumimoji="1" lang="ja-JP" altLang="en-US" sz="1100" dirty="0"/>
          </a:p>
        </p:txBody>
      </p:sp>
      <p:sp>
        <p:nvSpPr>
          <p:cNvPr id="69" name="角丸四角形 68"/>
          <p:cNvSpPr/>
          <p:nvPr/>
        </p:nvSpPr>
        <p:spPr>
          <a:xfrm>
            <a:off x="1773518" y="5820917"/>
            <a:ext cx="1434206" cy="373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地球的課題に</a:t>
            </a:r>
            <a:endParaRPr kumimoji="1" lang="en-US" altLang="ja-JP" sz="1100" dirty="0" smtClean="0"/>
          </a:p>
          <a:p>
            <a:pPr algn="ctr"/>
            <a:r>
              <a:rPr kumimoji="1" lang="ja-JP" altLang="en-US" sz="1100" dirty="0" smtClean="0"/>
              <a:t>対する関心</a:t>
            </a:r>
            <a:endParaRPr kumimoji="1" lang="ja-JP" altLang="en-US" sz="1100" dirty="0"/>
          </a:p>
        </p:txBody>
      </p:sp>
      <p:sp>
        <p:nvSpPr>
          <p:cNvPr id="68" name="角丸四角形 67"/>
          <p:cNvSpPr/>
          <p:nvPr/>
        </p:nvSpPr>
        <p:spPr>
          <a:xfrm>
            <a:off x="303222" y="5665018"/>
            <a:ext cx="1434206" cy="373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社会参画意識向上</a:t>
            </a:r>
            <a:endParaRPr kumimoji="1" lang="ja-JP" altLang="en-US" sz="1100" dirty="0"/>
          </a:p>
        </p:txBody>
      </p:sp>
      <p:sp>
        <p:nvSpPr>
          <p:cNvPr id="71" name="角丸四角形 70"/>
          <p:cNvSpPr/>
          <p:nvPr/>
        </p:nvSpPr>
        <p:spPr>
          <a:xfrm>
            <a:off x="1929052" y="2468821"/>
            <a:ext cx="1074222" cy="373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環境破壊による健康被害</a:t>
            </a:r>
            <a:endParaRPr kumimoji="1" lang="ja-JP" altLang="en-US" sz="1100" dirty="0"/>
          </a:p>
        </p:txBody>
      </p:sp>
      <p:sp>
        <p:nvSpPr>
          <p:cNvPr id="72" name="角丸四角形 71"/>
          <p:cNvSpPr/>
          <p:nvPr/>
        </p:nvSpPr>
        <p:spPr>
          <a:xfrm>
            <a:off x="2175971" y="2938142"/>
            <a:ext cx="877049" cy="2571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都市化</a:t>
            </a:r>
            <a:endParaRPr kumimoji="1" lang="ja-JP" altLang="en-US" sz="1100" dirty="0"/>
          </a:p>
        </p:txBody>
      </p:sp>
      <p:sp>
        <p:nvSpPr>
          <p:cNvPr id="73" name="角丸四角形 72"/>
          <p:cNvSpPr/>
          <p:nvPr/>
        </p:nvSpPr>
        <p:spPr>
          <a:xfrm>
            <a:off x="1967336" y="3255235"/>
            <a:ext cx="718883" cy="270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移民</a:t>
            </a:r>
            <a:endParaRPr kumimoji="1" lang="ja-JP" altLang="en-US" sz="1100" dirty="0"/>
          </a:p>
        </p:txBody>
      </p:sp>
      <p:sp>
        <p:nvSpPr>
          <p:cNvPr id="74" name="角丸四角形 73"/>
          <p:cNvSpPr/>
          <p:nvPr/>
        </p:nvSpPr>
        <p:spPr>
          <a:xfrm>
            <a:off x="2244517" y="3711756"/>
            <a:ext cx="1053701" cy="3731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食糧需要の</a:t>
            </a:r>
            <a:endParaRPr kumimoji="1" lang="en-US" altLang="ja-JP" sz="1100" dirty="0" smtClean="0"/>
          </a:p>
          <a:p>
            <a:pPr algn="ctr"/>
            <a:r>
              <a:rPr kumimoji="1" lang="ja-JP" altLang="en-US" sz="1100" dirty="0" smtClean="0"/>
              <a:t>増大</a:t>
            </a:r>
            <a:endParaRPr kumimoji="1" lang="ja-JP" altLang="en-US" sz="1100" dirty="0"/>
          </a:p>
        </p:txBody>
      </p:sp>
      <p:sp>
        <p:nvSpPr>
          <p:cNvPr id="75" name="角丸四角形 74"/>
          <p:cNvSpPr/>
          <p:nvPr/>
        </p:nvSpPr>
        <p:spPr>
          <a:xfrm>
            <a:off x="301598" y="3066218"/>
            <a:ext cx="1074222" cy="3205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人口増大</a:t>
            </a:r>
            <a:endParaRPr kumimoji="1" lang="ja-JP" altLang="en-US" sz="1100" dirty="0"/>
          </a:p>
        </p:txBody>
      </p:sp>
      <p:sp>
        <p:nvSpPr>
          <p:cNvPr id="76" name="角丸四角形 75"/>
          <p:cNvSpPr/>
          <p:nvPr/>
        </p:nvSpPr>
        <p:spPr>
          <a:xfrm>
            <a:off x="3145649" y="2453891"/>
            <a:ext cx="877049" cy="2571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smtClean="0"/>
              <a:t>国際負債</a:t>
            </a:r>
            <a:endParaRPr kumimoji="1" lang="ja-JP" altLang="en-US" sz="1100" dirty="0"/>
          </a:p>
        </p:txBody>
      </p:sp>
      <p:sp>
        <p:nvSpPr>
          <p:cNvPr id="77" name="角丸四角形 76"/>
          <p:cNvSpPr/>
          <p:nvPr/>
        </p:nvSpPr>
        <p:spPr>
          <a:xfrm>
            <a:off x="4518730" y="2480076"/>
            <a:ext cx="1137967" cy="2571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農業集約化</a:t>
            </a:r>
            <a:endParaRPr kumimoji="1" lang="ja-JP" altLang="en-US" sz="1100" dirty="0"/>
          </a:p>
        </p:txBody>
      </p:sp>
      <p:sp>
        <p:nvSpPr>
          <p:cNvPr id="78" name="角丸四角形 77"/>
          <p:cNvSpPr/>
          <p:nvPr/>
        </p:nvSpPr>
        <p:spPr>
          <a:xfrm>
            <a:off x="5056382" y="2950764"/>
            <a:ext cx="1049595" cy="3678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伝統的農法の衰退</a:t>
            </a:r>
            <a:endParaRPr kumimoji="1" lang="ja-JP" altLang="en-US" sz="1100" dirty="0"/>
          </a:p>
        </p:txBody>
      </p:sp>
      <p:sp>
        <p:nvSpPr>
          <p:cNvPr id="79" name="角丸四角形 78"/>
          <p:cNvSpPr/>
          <p:nvPr/>
        </p:nvSpPr>
        <p:spPr>
          <a:xfrm>
            <a:off x="3945800" y="2973372"/>
            <a:ext cx="1011455" cy="3452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巨大開発プロジェクト</a:t>
            </a:r>
            <a:endParaRPr kumimoji="1" lang="ja-JP" altLang="en-US" sz="1100" dirty="0"/>
          </a:p>
        </p:txBody>
      </p:sp>
      <p:sp>
        <p:nvSpPr>
          <p:cNvPr id="80" name="角丸四角形 79"/>
          <p:cNvSpPr/>
          <p:nvPr/>
        </p:nvSpPr>
        <p:spPr>
          <a:xfrm>
            <a:off x="3490491" y="3484094"/>
            <a:ext cx="970732" cy="4043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100" dirty="0" smtClean="0"/>
              <a:t>中央集権的な政策</a:t>
            </a:r>
            <a:endParaRPr kumimoji="1" lang="ja-JP" altLang="en-US" sz="1100" dirty="0"/>
          </a:p>
        </p:txBody>
      </p:sp>
      <p:sp>
        <p:nvSpPr>
          <p:cNvPr id="81" name="角丸四角形 80"/>
          <p:cNvSpPr/>
          <p:nvPr/>
        </p:nvSpPr>
        <p:spPr>
          <a:xfrm>
            <a:off x="4691165" y="3445393"/>
            <a:ext cx="877049" cy="2571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産業化</a:t>
            </a:r>
            <a:endParaRPr kumimoji="1" lang="ja-JP" altLang="en-US" sz="1100" dirty="0"/>
          </a:p>
        </p:txBody>
      </p:sp>
      <p:sp>
        <p:nvSpPr>
          <p:cNvPr id="82" name="角丸四角形 81"/>
          <p:cNvSpPr/>
          <p:nvPr/>
        </p:nvSpPr>
        <p:spPr>
          <a:xfrm>
            <a:off x="4712996" y="3780174"/>
            <a:ext cx="1183787" cy="4103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 smtClean="0"/>
              <a:t>エネルギー・資源の消費増大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459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882031" y="454877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6183396" y="2318560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851099" y="2320709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521633" y="2320709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851099" y="4202521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3521633" y="4202521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6152464" y="4227268"/>
            <a:ext cx="2356625" cy="143496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572021" y="397758"/>
            <a:ext cx="1426922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生物圏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5812597" y="4072502"/>
            <a:ext cx="1628942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科学・技術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5958858" y="2207233"/>
            <a:ext cx="1458083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経済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634944" y="2191543"/>
            <a:ext cx="1339941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人口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03741" y="4135943"/>
            <a:ext cx="1720868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心理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193719" y="4072502"/>
            <a:ext cx="1628942" cy="5893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社会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552565" y="479624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6183396" y="479624"/>
            <a:ext cx="2277201" cy="150402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3295536" y="399217"/>
            <a:ext cx="1302555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大気圏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3307412" y="2251955"/>
            <a:ext cx="1723544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土壌圏・岩石圏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829766" y="397758"/>
            <a:ext cx="1435428" cy="46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水文圏</a:t>
            </a:r>
            <a:endParaRPr kumimoji="1" lang="ja-JP" alt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1168</Words>
  <Application>Microsoft Office PowerPoint</Application>
  <PresentationFormat>画面に合わせる (4:3)</PresentationFormat>
  <Paragraphs>373</Paragraphs>
  <Slides>14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ＭＳ Ｐゴシック</vt:lpstr>
      <vt:lpstr>ＭＳ 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</dc:creator>
  <cp:lastModifiedBy>Y R</cp:lastModifiedBy>
  <cp:revision>81</cp:revision>
  <cp:lastPrinted>2014-06-03T11:11:59Z</cp:lastPrinted>
  <dcterms:created xsi:type="dcterms:W3CDTF">2013-10-15T22:34:53Z</dcterms:created>
  <dcterms:modified xsi:type="dcterms:W3CDTF">2017-07-08T02:08:41Z</dcterms:modified>
</cp:coreProperties>
</file>